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0" r:id="rId3"/>
    <p:sldId id="259" r:id="rId4"/>
    <p:sldId id="257" r:id="rId5"/>
    <p:sldId id="261" r:id="rId6"/>
    <p:sldId id="263" r:id="rId7"/>
    <p:sldId id="262"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58B"/>
    <a:srgbClr val="8695A8"/>
    <a:srgbClr val="479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69070" autoAdjust="0"/>
  </p:normalViewPr>
  <p:slideViewPr>
    <p:cSldViewPr snapToGrid="0">
      <p:cViewPr varScale="1">
        <p:scale>
          <a:sx n="71" d="100"/>
          <a:sy n="71" d="100"/>
        </p:scale>
        <p:origin x="-223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44E80BFA-13EE-4EBC-954F-8A8DB9E6F458}" type="datetimeFigureOut">
              <a:rPr lang="fr-CA" smtClean="0"/>
              <a:t>2019-06-06</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AD5AB3A0-BF77-4C45-AFCA-A1EBD1B9162B}" type="slidenum">
              <a:rPr lang="fr-CA" smtClean="0"/>
              <a:t>‹N°›</a:t>
            </a:fld>
            <a:endParaRPr lang="fr-CA"/>
          </a:p>
        </p:txBody>
      </p:sp>
    </p:spTree>
    <p:extLst>
      <p:ext uri="{BB962C8B-B14F-4D97-AF65-F5344CB8AC3E}">
        <p14:creationId xmlns:p14="http://schemas.microsoft.com/office/powerpoint/2010/main" val="250739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endParaRPr lang="fr-CA" baseline="0" dirty="0" smtClean="0"/>
          </a:p>
          <a:p>
            <a:pPr marL="628615" lvl="1" indent="-171441" defTabSz="914350">
              <a:buFont typeface="Arial" panose="020B0604020202020204" pitchFamily="34" charset="0"/>
              <a:buChar char="•"/>
              <a:defRPr/>
            </a:pPr>
            <a:r>
              <a:rPr lang="fr-CA" baseline="0" dirty="0" smtClean="0"/>
              <a:t>Ajouter une photo de votre école. On peut y voir la porte d’entrée principale de l’école et la façade avant. La photo doit permettre à l’enfant de reconnaitre l’école.</a:t>
            </a:r>
          </a:p>
          <a:p>
            <a:pPr marL="628615" lvl="1" indent="-171441" defTabSz="914350">
              <a:buFont typeface="Arial" panose="020B0604020202020204" pitchFamily="34" charset="0"/>
              <a:buChar char="•"/>
              <a:defRPr/>
            </a:pPr>
            <a:r>
              <a:rPr lang="fr-CA" baseline="0" dirty="0" smtClean="0"/>
              <a:t>Aller voir sur le site Internet de votre école. Il y a peut-être des photos que vous pourriez réutiliser. </a:t>
            </a:r>
          </a:p>
          <a:p>
            <a:pPr marL="628615" lvl="1" indent="-171441" defTabSz="914350">
              <a:buFont typeface="Arial" panose="020B0604020202020204" pitchFamily="34" charset="0"/>
              <a:buChar char="•"/>
              <a:defRPr/>
            </a:pPr>
            <a:r>
              <a:rPr lang="fr-CA" baseline="0" dirty="0" smtClean="0"/>
              <a:t>Insérer le logo de votre école.</a:t>
            </a:r>
          </a:p>
          <a:p>
            <a:pPr marL="628615" lvl="1" indent="-171441" defTabSz="914350">
              <a:buFont typeface="Arial" panose="020B0604020202020204" pitchFamily="34" charset="0"/>
              <a:buChar char="•"/>
              <a:defRPr/>
            </a:pPr>
            <a:r>
              <a:rPr lang="fr-CA" baseline="0" dirty="0" smtClean="0"/>
              <a:t>Insérer le nom de de votre école dans le titre.</a:t>
            </a:r>
            <a:br>
              <a:rPr lang="fr-CA" baseline="0" dirty="0" smtClean="0"/>
            </a:br>
            <a:r>
              <a:rPr lang="fr-CA" b="1" u="sng" baseline="0" dirty="0" smtClean="0"/>
              <a:t>Petit truc: </a:t>
            </a:r>
            <a:r>
              <a:rPr lang="fr-CA" baseline="0" dirty="0" smtClean="0"/>
              <a:t>En utilisant le bouton « REMPLACER », inscrivez dans la zone « RECHERCHER » [INSÉRER NOM ÉCOLE] « REMPLACER PAR » le nom de votre école. En cliquant sur « REMPLACER TOUT », les modifications seront faites dans tout le document. </a:t>
            </a:r>
          </a:p>
          <a:p>
            <a:pPr marL="628615" lvl="1" indent="-171441" defTabSz="914350">
              <a:buFont typeface="Arial" panose="020B0604020202020204" pitchFamily="34" charset="0"/>
              <a:buChar char="•"/>
              <a:defRPr/>
            </a:pPr>
            <a:r>
              <a:rPr lang="fr-CA" baseline="0" dirty="0" smtClean="0"/>
              <a:t>Insérer les informations (coordonnées) de votre école. </a:t>
            </a:r>
          </a:p>
          <a:p>
            <a:pPr defTabSz="914350">
              <a:defRPr/>
            </a:pPr>
            <a:endParaRPr lang="fr-CA" baseline="0" dirty="0" smtClean="0"/>
          </a:p>
          <a:p>
            <a:pPr defTabSz="914350">
              <a:defRPr/>
            </a:pPr>
            <a:r>
              <a:rPr lang="fr-CA" b="1" u="sng" baseline="0" dirty="0" smtClean="0"/>
              <a:t>Information importante </a:t>
            </a:r>
            <a:r>
              <a:rPr lang="fr-CA" baseline="0" dirty="0" smtClean="0"/>
              <a:t>: Conserver les notes en bas de page ainsi que le logo de la CS sur la première page. </a:t>
            </a:r>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1</a:t>
            </a:fld>
            <a:endParaRPr lang="fr-CA"/>
          </a:p>
        </p:txBody>
      </p:sp>
    </p:spTree>
    <p:extLst>
      <p:ext uri="{BB962C8B-B14F-4D97-AF65-F5344CB8AC3E}">
        <p14:creationId xmlns:p14="http://schemas.microsoft.com/office/powerpoint/2010/main" val="116973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une photo des enseignants du préscolaire de votre école. </a:t>
            </a:r>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10</a:t>
            </a:fld>
            <a:endParaRPr lang="fr-CA"/>
          </a:p>
        </p:txBody>
      </p:sp>
    </p:spTree>
    <p:extLst>
      <p:ext uri="{BB962C8B-B14F-4D97-AF65-F5344CB8AC3E}">
        <p14:creationId xmlns:p14="http://schemas.microsoft.com/office/powerpoint/2010/main" val="207526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endParaRPr lang="fr-CA" baseline="0" dirty="0" smtClean="0"/>
          </a:p>
          <a:p>
            <a:pPr marL="628615" lvl="1" indent="-171441" defTabSz="914350">
              <a:buFont typeface="Arial" panose="020B0604020202020204" pitchFamily="34" charset="0"/>
              <a:buChar char="•"/>
              <a:defRPr/>
            </a:pPr>
            <a:r>
              <a:rPr lang="fr-CA" baseline="0" dirty="0" smtClean="0"/>
              <a:t>Personnaliser les informations sur les partenaires de réalisation.</a:t>
            </a:r>
          </a:p>
          <a:p>
            <a:pPr defTabSz="914350">
              <a:defRPr/>
            </a:pPr>
            <a:endParaRPr lang="fr-CA" baseline="0" dirty="0" smtClean="0"/>
          </a:p>
          <a:p>
            <a:pPr defTabSz="914350">
              <a:defRPr/>
            </a:pPr>
            <a:r>
              <a:rPr lang="fr-CA" b="1" u="sng" baseline="0" dirty="0" smtClean="0"/>
              <a:t>Information importante </a:t>
            </a:r>
            <a:r>
              <a:rPr lang="fr-CA" baseline="0" dirty="0" smtClean="0"/>
              <a:t>: Conserver les informations se trouvant sur cette page ainsi que les logos.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11</a:t>
            </a:fld>
            <a:endParaRPr lang="fr-CA"/>
          </a:p>
        </p:txBody>
      </p:sp>
    </p:spTree>
    <p:extLst>
      <p:ext uri="{BB962C8B-B14F-4D97-AF65-F5344CB8AC3E}">
        <p14:creationId xmlns:p14="http://schemas.microsoft.com/office/powerpoint/2010/main" val="30783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le prénom de la secrétaire de votre école (dans le texte et sous l’image). </a:t>
            </a:r>
          </a:p>
          <a:p>
            <a:pPr marL="628615" lvl="1" indent="-171441" defTabSz="914350">
              <a:buFont typeface="Arial" panose="020B0604020202020204" pitchFamily="34" charset="0"/>
              <a:buChar char="•"/>
              <a:defRPr/>
            </a:pPr>
            <a:r>
              <a:rPr lang="fr-CA" baseline="0" dirty="0" smtClean="0"/>
              <a:t>Prendre une photo avec la secrétaire de l’école si cela est possible. </a:t>
            </a:r>
          </a:p>
          <a:p>
            <a:pPr marL="628615" lvl="1" indent="-171441" defTabSz="914350">
              <a:buFont typeface="Arial" panose="020B0604020202020204" pitchFamily="34" charset="0"/>
              <a:buChar char="•"/>
              <a:defRPr/>
            </a:pPr>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2</a:t>
            </a:fld>
            <a:endParaRPr lang="fr-CA"/>
          </a:p>
        </p:txBody>
      </p:sp>
    </p:spTree>
    <p:extLst>
      <p:ext uri="{BB962C8B-B14F-4D97-AF65-F5344CB8AC3E}">
        <p14:creationId xmlns:p14="http://schemas.microsoft.com/office/powerpoint/2010/main" val="316418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des photos des classes de maternelle (sans enfant). </a:t>
            </a:r>
          </a:p>
          <a:p>
            <a:pPr marL="628615" lvl="1" indent="-171441" defTabSz="914350">
              <a:buFont typeface="Arial" panose="020B0604020202020204" pitchFamily="34" charset="0"/>
              <a:buChar char="•"/>
              <a:defRPr/>
            </a:pPr>
            <a:r>
              <a:rPr lang="fr-CA" baseline="0" dirty="0" smtClean="0"/>
              <a:t>Ajouter et modifier les vignettes afin d’y ajouter une photo de toutes les classes. </a:t>
            </a:r>
          </a:p>
          <a:p>
            <a:pPr marL="628615" lvl="1" indent="-171441" defTabSz="914350">
              <a:buFont typeface="Arial" panose="020B0604020202020204" pitchFamily="34" charset="0"/>
              <a:buChar char="•"/>
              <a:defRPr/>
            </a:pPr>
            <a:endParaRPr lang="fr-CA" baseline="0"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3</a:t>
            </a:fld>
            <a:endParaRPr lang="fr-CA"/>
          </a:p>
        </p:txBody>
      </p:sp>
    </p:spTree>
    <p:extLst>
      <p:ext uri="{BB962C8B-B14F-4D97-AF65-F5344CB8AC3E}">
        <p14:creationId xmlns:p14="http://schemas.microsoft.com/office/powerpoint/2010/main" val="215500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une photo du corridor menant aux classes de maternelle. L’intention est de mettre en image les lieux et les endroits qui seront fréquentés par vos futurs élèves. </a:t>
            </a:r>
          </a:p>
          <a:p>
            <a:pPr marL="628615" lvl="1" indent="-171441" defTabSz="914350">
              <a:buFont typeface="Arial" panose="020B0604020202020204" pitchFamily="34" charset="0"/>
              <a:buChar char="•"/>
              <a:defRPr/>
            </a:pPr>
            <a:endParaRPr lang="fr-CA" baseline="0"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4</a:t>
            </a:fld>
            <a:endParaRPr lang="fr-CA"/>
          </a:p>
        </p:txBody>
      </p:sp>
    </p:spTree>
    <p:extLst>
      <p:ext uri="{BB962C8B-B14F-4D97-AF65-F5344CB8AC3E}">
        <p14:creationId xmlns:p14="http://schemas.microsoft.com/office/powerpoint/2010/main" val="337482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une photo du gymnase.</a:t>
            </a:r>
          </a:p>
          <a:p>
            <a:pPr marL="628615" lvl="1" indent="-171441" defTabSz="914350">
              <a:buFont typeface="Arial" panose="020B0604020202020204" pitchFamily="34" charset="0"/>
              <a:buChar char="•"/>
              <a:defRPr/>
            </a:pPr>
            <a:r>
              <a:rPr lang="fr-CA" baseline="0" dirty="0" smtClean="0"/>
              <a:t>Insérer de petites photos sur le côté pour présenter certaines particularités et équipement de l’école. </a:t>
            </a:r>
          </a:p>
          <a:p>
            <a:pPr marL="628615" lvl="1" indent="-171441" defTabSz="914350">
              <a:buFont typeface="Arial" panose="020B0604020202020204" pitchFamily="34" charset="0"/>
              <a:buChar char="•"/>
              <a:defRPr/>
            </a:pPr>
            <a:endParaRPr lang="fr-CA" baseline="0"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5</a:t>
            </a:fld>
            <a:endParaRPr lang="fr-CA"/>
          </a:p>
        </p:txBody>
      </p:sp>
    </p:spTree>
    <p:extLst>
      <p:ext uri="{BB962C8B-B14F-4D97-AF65-F5344CB8AC3E}">
        <p14:creationId xmlns:p14="http://schemas.microsoft.com/office/powerpoint/2010/main" val="88263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une photo de votre bibliothèque. </a:t>
            </a:r>
          </a:p>
          <a:p>
            <a:pPr marL="628615" lvl="1" indent="-171441" defTabSz="914350">
              <a:buFont typeface="Arial" panose="020B0604020202020204" pitchFamily="34" charset="0"/>
              <a:buChar char="•"/>
              <a:defRPr/>
            </a:pPr>
            <a:r>
              <a:rPr lang="fr-CA" baseline="0" dirty="0" smtClean="0"/>
              <a:t>Insérer de petites photos sur le côté afin que les futurs élèves puissent découvrir des éléments attrayants de votre bibliothèque.</a:t>
            </a:r>
          </a:p>
          <a:p>
            <a:pPr marL="628615" lvl="1" indent="-171441" defTabSz="914350">
              <a:buFont typeface="Arial" panose="020B0604020202020204" pitchFamily="34" charset="0"/>
              <a:buChar char="•"/>
              <a:defRPr/>
            </a:pPr>
            <a:endParaRPr lang="fr-CA" baseline="0"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6</a:t>
            </a:fld>
            <a:endParaRPr lang="fr-CA"/>
          </a:p>
        </p:txBody>
      </p:sp>
    </p:spTree>
    <p:extLst>
      <p:ext uri="{BB962C8B-B14F-4D97-AF65-F5344CB8AC3E}">
        <p14:creationId xmlns:p14="http://schemas.microsoft.com/office/powerpoint/2010/main" val="396444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une photo du local principal du service de garde. </a:t>
            </a:r>
          </a:p>
          <a:p>
            <a:pPr marL="628615" lvl="1" indent="-171441" defTabSz="914350">
              <a:buFont typeface="Arial" panose="020B0604020202020204" pitchFamily="34" charset="0"/>
              <a:buChar char="•"/>
              <a:defRPr/>
            </a:pPr>
            <a:r>
              <a:rPr lang="fr-CA" baseline="0" dirty="0" smtClean="0"/>
              <a:t>Insérer sur le côté des photos de vos éducateurs et des autres locaux utilisés par le service de garde. </a:t>
            </a:r>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7</a:t>
            </a:fld>
            <a:endParaRPr lang="fr-CA"/>
          </a:p>
        </p:txBody>
      </p:sp>
    </p:spTree>
    <p:extLst>
      <p:ext uri="{BB962C8B-B14F-4D97-AF65-F5344CB8AC3E}">
        <p14:creationId xmlns:p14="http://schemas.microsoft.com/office/powerpoint/2010/main" val="217386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des photos de votre cour d’école (hiver et été). </a:t>
            </a:r>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8</a:t>
            </a:fld>
            <a:endParaRPr lang="fr-CA"/>
          </a:p>
        </p:txBody>
      </p:sp>
    </p:spTree>
    <p:extLst>
      <p:ext uri="{BB962C8B-B14F-4D97-AF65-F5344CB8AC3E}">
        <p14:creationId xmlns:p14="http://schemas.microsoft.com/office/powerpoint/2010/main" val="102415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u="sng" dirty="0" smtClean="0"/>
              <a:t>Informations complémentaires</a:t>
            </a:r>
          </a:p>
          <a:p>
            <a:pPr marL="628615" lvl="1" indent="-171441" defTabSz="914350">
              <a:buFont typeface="Arial" panose="020B0604020202020204" pitchFamily="34" charset="0"/>
              <a:buChar char="•"/>
              <a:defRPr/>
            </a:pPr>
            <a:r>
              <a:rPr lang="fr-CA" baseline="0" dirty="0" smtClean="0"/>
              <a:t>Insérer une photo des membres du personnel de l’école (photo du photographe en début d’année). </a:t>
            </a:r>
          </a:p>
          <a:p>
            <a:endParaRPr lang="fr-CA" dirty="0"/>
          </a:p>
        </p:txBody>
      </p:sp>
      <p:sp>
        <p:nvSpPr>
          <p:cNvPr id="4" name="Espace réservé du numéro de diapositive 3"/>
          <p:cNvSpPr>
            <a:spLocks noGrp="1"/>
          </p:cNvSpPr>
          <p:nvPr>
            <p:ph type="sldNum" sz="quarter" idx="10"/>
          </p:nvPr>
        </p:nvSpPr>
        <p:spPr/>
        <p:txBody>
          <a:bodyPr/>
          <a:lstStyle/>
          <a:p>
            <a:fld id="{AD5AB3A0-BF77-4C45-AFCA-A1EBD1B9162B}" type="slidenum">
              <a:rPr lang="fr-CA" smtClean="0"/>
              <a:t>9</a:t>
            </a:fld>
            <a:endParaRPr lang="fr-CA"/>
          </a:p>
        </p:txBody>
      </p:sp>
    </p:spTree>
    <p:extLst>
      <p:ext uri="{BB962C8B-B14F-4D97-AF65-F5344CB8AC3E}">
        <p14:creationId xmlns:p14="http://schemas.microsoft.com/office/powerpoint/2010/main" val="55296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C929AC9-4EC6-41D7-99B8-73F8647D5DD3}" type="datetime1">
              <a:rPr lang="fr-CA" smtClean="0"/>
              <a:t>2019-06-06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131586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60B122C-F5A3-4FD0-A382-935B6D29DF04}" type="datetime1">
              <a:rPr lang="fr-CA" smtClean="0"/>
              <a:t>2019-06-06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213215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CA728D0-D23F-45E2-AD48-89A06D74E960}" type="datetime1">
              <a:rPr lang="fr-CA" smtClean="0"/>
              <a:t>2019-06-06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135465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C69446D-9CF5-42FF-A520-DF820C0CA52E}" type="datetime1">
              <a:rPr lang="fr-CA" smtClean="0"/>
              <a:t>2019-06-06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40639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D84B933-B86A-47F5-93CB-C97F80DE2377}" type="datetime1">
              <a:rPr lang="fr-CA" smtClean="0"/>
              <a:t>2019-06-06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95278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4ECA34C-7BD5-4AEC-9DE8-96A483D35CB5}" type="datetime1">
              <a:rPr lang="fr-CA" smtClean="0"/>
              <a:t>2019-06-06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119210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EEFBD4D-AFC5-46B2-BBD9-5D417055C97F}" type="datetime1">
              <a:rPr lang="fr-CA" smtClean="0"/>
              <a:t>2019-06-06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313923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24D016C-73E1-444A-AC24-5E69A58B8549}" type="datetime1">
              <a:rPr lang="fr-CA" smtClean="0"/>
              <a:t>2019-06-06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290063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BCC0C-7E1E-4253-8C83-7BA9F825462F}" type="datetime1">
              <a:rPr lang="fr-CA" smtClean="0"/>
              <a:t>2019-06-06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175308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BB6CD8-B8B2-45F0-8E89-F324ADABC333}" type="datetime1">
              <a:rPr lang="fr-CA" smtClean="0"/>
              <a:t>2019-06-06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13009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9F28522-FF76-4BD0-9C7B-C673F1A5975E}" type="datetime1">
              <a:rPr lang="fr-CA" smtClean="0"/>
              <a:t>2019-06-06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DEC4DDE-6DA8-4590-ADD2-7BBF1371301D}" type="slidenum">
              <a:rPr lang="fr-CA" smtClean="0"/>
              <a:t>‹N°›</a:t>
            </a:fld>
            <a:endParaRPr lang="fr-CA"/>
          </a:p>
        </p:txBody>
      </p:sp>
    </p:spTree>
    <p:extLst>
      <p:ext uri="{BB962C8B-B14F-4D97-AF65-F5344CB8AC3E}">
        <p14:creationId xmlns:p14="http://schemas.microsoft.com/office/powerpoint/2010/main" val="1834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24BA9-B187-4E85-9A16-449435D04721}" type="datetime1">
              <a:rPr lang="fr-CA" smtClean="0"/>
              <a:t>2019-06-06</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C4DDE-6DA8-4590-ADD2-7BBF1371301D}" type="slidenum">
              <a:rPr lang="fr-CA" smtClean="0"/>
              <a:t>‹N°›</a:t>
            </a:fld>
            <a:endParaRPr lang="fr-CA"/>
          </a:p>
        </p:txBody>
      </p:sp>
    </p:spTree>
    <p:extLst>
      <p:ext uri="{BB962C8B-B14F-4D97-AF65-F5344CB8AC3E}">
        <p14:creationId xmlns:p14="http://schemas.microsoft.com/office/powerpoint/2010/main" val="353240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freepi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LogoPetit"/>
          <p:cNvPicPr/>
          <p:nvPr/>
        </p:nvPicPr>
        <p:blipFill>
          <a:blip r:embed="rId3">
            <a:extLst>
              <a:ext uri="{28A0092B-C50C-407E-A947-70E740481C1C}">
                <a14:useLocalDpi xmlns:a14="http://schemas.microsoft.com/office/drawing/2010/main" val="0"/>
              </a:ext>
            </a:extLst>
          </a:blip>
          <a:srcRect/>
          <a:stretch>
            <a:fillRect/>
          </a:stretch>
        </p:blipFill>
        <p:spPr bwMode="auto">
          <a:xfrm>
            <a:off x="7353301" y="396599"/>
            <a:ext cx="1810712" cy="1873706"/>
          </a:xfrm>
          <a:prstGeom prst="rect">
            <a:avLst/>
          </a:prstGeom>
          <a:noFill/>
          <a:ln>
            <a:noFill/>
          </a:ln>
        </p:spPr>
      </p:pic>
      <p:sp>
        <p:nvSpPr>
          <p:cNvPr id="7" name="Text Box 3"/>
          <p:cNvSpPr txBox="1">
            <a:spLocks noChangeArrowheads="1"/>
          </p:cNvSpPr>
          <p:nvPr/>
        </p:nvSpPr>
        <p:spPr bwMode="auto">
          <a:xfrm>
            <a:off x="1302277" y="5225476"/>
            <a:ext cx="4041247" cy="13350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ts val="200"/>
              </a:spcAft>
            </a:pPr>
            <a:r>
              <a:rPr kumimoji="0" lang="fr-CA" altLang="fr-FR" sz="1400" b="1" i="0" u="none" strike="noStrike" cap="none" normalizeH="0" baseline="0" dirty="0" smtClean="0">
                <a:ln>
                  <a:noFill/>
                </a:ln>
                <a:solidFill>
                  <a:srgbClr val="273E61"/>
                </a:solidFill>
                <a:effectLst/>
                <a:latin typeface="+mj-lt"/>
              </a:rPr>
              <a:t>École </a:t>
            </a:r>
            <a:r>
              <a:rPr lang="fr-CA" altLang="fr-FR" sz="1400" b="1" dirty="0" smtClean="0">
                <a:solidFill>
                  <a:srgbClr val="273E61"/>
                </a:solidFill>
                <a:latin typeface="+mj-lt"/>
              </a:rPr>
              <a:t>du Vignoble</a:t>
            </a:r>
            <a:r>
              <a:rPr kumimoji="0" lang="fr-CA" altLang="fr-FR" sz="1400" b="0" i="0" u="none" strike="noStrike" cap="none" normalizeH="0" baseline="0" dirty="0" smtClean="0">
                <a:ln>
                  <a:noFill/>
                </a:ln>
                <a:solidFill>
                  <a:srgbClr val="273E61"/>
                </a:solidFill>
                <a:effectLst/>
                <a:latin typeface="+mj-lt"/>
              </a:rPr>
              <a:t/>
            </a:r>
            <a:br>
              <a:rPr kumimoji="0" lang="fr-CA" altLang="fr-FR" sz="1400" b="0" i="0" u="none" strike="noStrike" cap="none" normalizeH="0" baseline="0" dirty="0" smtClean="0">
                <a:ln>
                  <a:noFill/>
                </a:ln>
                <a:solidFill>
                  <a:srgbClr val="273E61"/>
                </a:solidFill>
                <a:effectLst/>
                <a:latin typeface="+mj-lt"/>
              </a:rPr>
            </a:br>
            <a:r>
              <a:rPr lang="fr-CA" altLang="fr-FR" sz="1400" dirty="0" smtClean="0">
                <a:solidFill>
                  <a:srgbClr val="273E61"/>
                </a:solidFill>
                <a:latin typeface="+mj-lt"/>
              </a:rPr>
              <a:t>6300, rue de Montrachet, G3E 2A6</a:t>
            </a:r>
            <a:r>
              <a:rPr kumimoji="0" lang="fr-CA" altLang="fr-FR" sz="1400" b="0" i="0" u="none" strike="noStrike" cap="none" normalizeH="0" baseline="0" dirty="0" smtClean="0">
                <a:ln>
                  <a:noFill/>
                </a:ln>
                <a:solidFill>
                  <a:srgbClr val="273E61"/>
                </a:solidFill>
                <a:effectLst/>
                <a:latin typeface="+mj-lt"/>
              </a:rPr>
              <a:t/>
            </a:r>
            <a:br>
              <a:rPr kumimoji="0" lang="fr-CA" altLang="fr-FR" sz="1400" b="0" i="0" u="none" strike="noStrike" cap="none" normalizeH="0" baseline="0" dirty="0" smtClean="0">
                <a:ln>
                  <a:noFill/>
                </a:ln>
                <a:solidFill>
                  <a:srgbClr val="273E61"/>
                </a:solidFill>
                <a:effectLst/>
                <a:latin typeface="+mj-lt"/>
              </a:rPr>
            </a:br>
            <a:r>
              <a:rPr kumimoji="0" lang="fr-CA" altLang="fr-FR" sz="1400" b="0" i="0" u="none" strike="noStrike" cap="none" normalizeH="0" baseline="0" dirty="0" smtClean="0">
                <a:ln>
                  <a:noFill/>
                </a:ln>
                <a:solidFill>
                  <a:srgbClr val="273E61"/>
                </a:solidFill>
                <a:effectLst/>
                <a:latin typeface="+mj-lt"/>
              </a:rPr>
              <a:t>Québec, arrondissement</a:t>
            </a:r>
            <a:r>
              <a:rPr kumimoji="0" lang="fr-CA" altLang="fr-FR" sz="1400" b="0" i="0" u="none" strike="noStrike" cap="none" normalizeH="0" dirty="0" smtClean="0">
                <a:ln>
                  <a:noFill/>
                </a:ln>
                <a:solidFill>
                  <a:srgbClr val="273E61"/>
                </a:solidFill>
                <a:effectLst/>
                <a:latin typeface="+mj-lt"/>
              </a:rPr>
              <a:t> de la Haute-St-Charles</a:t>
            </a:r>
            <a:r>
              <a:rPr lang="fr-CA" altLang="fr-FR" sz="1400" dirty="0" smtClean="0">
                <a:solidFill>
                  <a:srgbClr val="273E61"/>
                </a:solidFill>
              </a:rPr>
              <a:t/>
            </a:r>
            <a:br>
              <a:rPr lang="fr-CA" altLang="fr-FR" sz="1400" dirty="0" smtClean="0">
                <a:solidFill>
                  <a:srgbClr val="273E61"/>
                </a:solidFill>
              </a:rPr>
            </a:br>
            <a:r>
              <a:rPr kumimoji="0" lang="fr-CA" altLang="fr-FR" sz="1400" b="0" i="0" u="none" strike="noStrike" cap="none" normalizeH="0" baseline="0" dirty="0" smtClean="0">
                <a:ln>
                  <a:noFill/>
                </a:ln>
                <a:solidFill>
                  <a:srgbClr val="273E61"/>
                </a:solidFill>
                <a:effectLst/>
                <a:latin typeface="+mj-lt"/>
              </a:rPr>
              <a:t>418-686-4040, poste </a:t>
            </a:r>
            <a:r>
              <a:rPr lang="fr-CA" altLang="fr-FR" sz="1400" dirty="0" smtClean="0">
                <a:solidFill>
                  <a:srgbClr val="273E61"/>
                </a:solidFill>
              </a:rPr>
              <a:t>4019</a:t>
            </a:r>
            <a:endParaRPr kumimoji="0" lang="fr-FR" altLang="fr-FR" sz="1400" b="0" i="0" u="none" strike="noStrike" cap="none" normalizeH="0" baseline="0" dirty="0" smtClean="0">
              <a:ln>
                <a:noFill/>
              </a:ln>
              <a:solidFill>
                <a:schemeClr val="tx1"/>
              </a:solidFill>
              <a:effectLst/>
              <a:latin typeface="+mj-lt"/>
            </a:endParaRPr>
          </a:p>
        </p:txBody>
      </p:sp>
      <p:sp>
        <p:nvSpPr>
          <p:cNvPr id="9" name="ZoneTexte 8"/>
          <p:cNvSpPr txBox="1"/>
          <p:nvPr/>
        </p:nvSpPr>
        <p:spPr>
          <a:xfrm>
            <a:off x="566056" y="464712"/>
            <a:ext cx="7863840" cy="830997"/>
          </a:xfrm>
          <a:prstGeom prst="rect">
            <a:avLst/>
          </a:prstGeom>
          <a:noFill/>
        </p:spPr>
        <p:txBody>
          <a:bodyPr wrap="square" rtlCol="0">
            <a:spAutoFit/>
          </a:bodyPr>
          <a:lstStyle/>
          <a:p>
            <a:r>
              <a:rPr lang="fr-CA" sz="4800" b="1" dirty="0" smtClean="0">
                <a:solidFill>
                  <a:srgbClr val="4795C5"/>
                </a:solidFill>
                <a:effectLst>
                  <a:outerShdw blurRad="38100" dist="38100" dir="2700000" algn="tl">
                    <a:srgbClr val="000000">
                      <a:alpha val="43137"/>
                    </a:srgbClr>
                  </a:outerShdw>
                </a:effectLst>
                <a:latin typeface="+mj-lt"/>
              </a:rPr>
              <a:t>Du Vignoble, mon école!</a:t>
            </a:r>
            <a:endParaRPr lang="fr-CA" sz="4800" b="1" dirty="0">
              <a:solidFill>
                <a:srgbClr val="4795C5"/>
              </a:solidFill>
              <a:effectLst>
                <a:outerShdw blurRad="38100" dist="38100" dir="2700000" algn="tl">
                  <a:srgbClr val="000000">
                    <a:alpha val="43137"/>
                  </a:srgbClr>
                </a:outerShdw>
              </a:effectLst>
              <a:latin typeface="+mj-lt"/>
            </a:endParaRPr>
          </a:p>
        </p:txBody>
      </p:sp>
      <p:sp>
        <p:nvSpPr>
          <p:cNvPr id="8" name="Espace réservé du pied de page 7"/>
          <p:cNvSpPr>
            <a:spLocks noGrp="1"/>
          </p:cNvSpPr>
          <p:nvPr>
            <p:ph type="ftr" sz="quarter" idx="11"/>
          </p:nvPr>
        </p:nvSpPr>
        <p:spPr>
          <a:xfrm>
            <a:off x="566055" y="6356351"/>
            <a:ext cx="6956971" cy="365125"/>
          </a:xfrm>
        </p:spPr>
        <p:txBody>
          <a:bodyPr/>
          <a:lstStyle/>
          <a:p>
            <a:pPr algn="l"/>
            <a:r>
              <a:rPr lang="fr-CA" sz="900" dirty="0" smtClean="0">
                <a:latin typeface="+mj-lt"/>
              </a:rPr>
              <a:t>Images : </a:t>
            </a:r>
            <a:r>
              <a:rPr lang="fr-CA" sz="900" dirty="0" smtClean="0">
                <a:latin typeface="+mj-lt"/>
                <a:hlinkClick r:id="rId4"/>
              </a:rPr>
              <a:t>www.freepik.com</a:t>
            </a:r>
            <a:r>
              <a:rPr lang="fr-CA" sz="900" dirty="0" smtClean="0">
                <a:latin typeface="+mj-lt"/>
              </a:rPr>
              <a:t/>
            </a:r>
            <a:br>
              <a:rPr lang="fr-CA" sz="900" dirty="0" smtClean="0">
                <a:latin typeface="+mj-lt"/>
              </a:rPr>
            </a:br>
            <a:r>
              <a:rPr lang="fr-CA" sz="900" dirty="0" smtClean="0">
                <a:latin typeface="+mj-lt"/>
              </a:rPr>
              <a:t>Inspiré du document CS de Portneuf</a:t>
            </a:r>
          </a:p>
          <a:p>
            <a:pPr algn="l"/>
            <a:r>
              <a:rPr lang="fr-CA" sz="900" dirty="0" smtClean="0">
                <a:latin typeface="+mj-lt"/>
              </a:rPr>
              <a:t>Marie-Claude Blanchard et Marie-Hélène Leblond, conseillères pédagogiques à l’éducation préscolaire</a:t>
            </a:r>
            <a:endParaRPr lang="fr-CA" sz="900" dirty="0">
              <a:latin typeface="+mj-lt"/>
            </a:endParaRPr>
          </a:p>
        </p:txBody>
      </p:sp>
      <p:pic>
        <p:nvPicPr>
          <p:cNvPr id="11" name="Picture 4" descr="Logo_CSC_officiel_fond transparent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3027" y="6027738"/>
            <a:ext cx="1498600" cy="693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3301" y="4237405"/>
            <a:ext cx="2178531" cy="21189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descr="Photo Ã©cole du Vignoble"/>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300172" y="1295709"/>
            <a:ext cx="6222853" cy="41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0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5495925" y="708665"/>
            <a:ext cx="2839538" cy="2488836"/>
          </a:xfrm>
          <a:solidFill>
            <a:schemeClr val="bg1"/>
          </a:solidFill>
          <a:ln>
            <a:solidFill>
              <a:schemeClr val="tx1">
                <a:lumMod val="65000"/>
                <a:lumOff val="35000"/>
              </a:schemeClr>
            </a:solidFill>
          </a:ln>
        </p:spPr>
        <p:txBody>
          <a:bodyPr/>
          <a:lstStyle/>
          <a:p>
            <a:endParaRPr lang="fr-CA" dirty="0"/>
          </a:p>
        </p:txBody>
      </p:sp>
      <p:sp>
        <p:nvSpPr>
          <p:cNvPr id="12" name="Text Box 5"/>
          <p:cNvSpPr txBox="1">
            <a:spLocks noChangeArrowheads="1"/>
          </p:cNvSpPr>
          <p:nvPr/>
        </p:nvSpPr>
        <p:spPr bwMode="auto">
          <a:xfrm>
            <a:off x="779961" y="2079719"/>
            <a:ext cx="4458517" cy="8416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2400" b="0" i="0" u="none" strike="noStrike" cap="none" normalizeH="0" baseline="0" dirty="0" smtClean="0">
                <a:ln>
                  <a:noFill/>
                </a:ln>
                <a:solidFill>
                  <a:srgbClr val="273E61"/>
                </a:solidFill>
                <a:effectLst/>
                <a:latin typeface="+mj-lt"/>
              </a:rPr>
              <a:t>Les enseignantes du préscolaire ont hâte de te rencontrer!</a:t>
            </a:r>
            <a:endParaRPr kumimoji="0" lang="fr-FR" altLang="fr-FR" sz="2400" b="0" i="0" u="none" strike="noStrike" cap="none" normalizeH="0" baseline="0" dirty="0" smtClean="0">
              <a:ln>
                <a:noFill/>
              </a:ln>
              <a:solidFill>
                <a:schemeClr val="tx1"/>
              </a:solidFill>
              <a:effectLst/>
              <a:latin typeface="+mj-lt"/>
            </a:endParaRPr>
          </a:p>
        </p:txBody>
      </p:sp>
      <p:sp>
        <p:nvSpPr>
          <p:cNvPr id="14" name="ZoneTexte 13"/>
          <p:cNvSpPr txBox="1"/>
          <p:nvPr/>
        </p:nvSpPr>
        <p:spPr>
          <a:xfrm>
            <a:off x="433614" y="1062446"/>
            <a:ext cx="5486400"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Bientôt à l’école!</a:t>
            </a:r>
            <a:endParaRPr lang="fr-CA" sz="4400" dirty="0">
              <a:solidFill>
                <a:srgbClr val="4795C5"/>
              </a:solidFill>
              <a:effectLst>
                <a:outerShdw blurRad="38100" dist="38100" dir="2700000" algn="tl">
                  <a:srgbClr val="000000">
                    <a:alpha val="43137"/>
                  </a:srgbClr>
                </a:outerShdw>
              </a:effectLst>
              <a:latin typeface="+mj-lt"/>
            </a:endParaRPr>
          </a:p>
        </p:txBody>
      </p:sp>
      <p:sp>
        <p:nvSpPr>
          <p:cNvPr id="15" name="Espace réservé du pied de page 14"/>
          <p:cNvSpPr>
            <a:spLocks noGrp="1"/>
          </p:cNvSpPr>
          <p:nvPr>
            <p:ph type="ftr" sz="quarter" idx="11"/>
          </p:nvPr>
        </p:nvSpPr>
        <p:spPr/>
        <p:txBody>
          <a:bodyPr/>
          <a:lstStyle/>
          <a:p>
            <a:endParaRPr lang="fr-CA"/>
          </a:p>
        </p:txBody>
      </p:sp>
      <p:sp>
        <p:nvSpPr>
          <p:cNvPr id="6" name="Espace réservé du contenu 7"/>
          <p:cNvSpPr txBox="1">
            <a:spLocks/>
          </p:cNvSpPr>
          <p:nvPr/>
        </p:nvSpPr>
        <p:spPr>
          <a:xfrm>
            <a:off x="5518150" y="3371851"/>
            <a:ext cx="2839538" cy="2488836"/>
          </a:xfrm>
          <a:prstGeom prst="rect">
            <a:avLst/>
          </a:prstGeom>
          <a:solidFill>
            <a:schemeClr val="bg1"/>
          </a:solidFill>
          <a:ln>
            <a:solidFill>
              <a:schemeClr val="tx1">
                <a:lumMod val="65000"/>
                <a:lumOff val="3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pic>
        <p:nvPicPr>
          <p:cNvPr id="7"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5431" b="4165"/>
          <a:stretch/>
        </p:blipFill>
        <p:spPr bwMode="auto">
          <a:xfrm flipH="1">
            <a:off x="965200" y="2830272"/>
            <a:ext cx="2857488" cy="3571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descr="C:\Users\16850\Desktop\thumbnail_IMG_90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478" y="107400"/>
            <a:ext cx="3667406" cy="652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6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888" y="1127921"/>
            <a:ext cx="7886700" cy="1363661"/>
          </a:xfrm>
        </p:spPr>
        <p:txBody>
          <a:bodyPr anchor="ctr">
            <a:normAutofit/>
          </a:bodyPr>
          <a:lstStyle/>
          <a:p>
            <a:pPr algn="ctr"/>
            <a:r>
              <a:rPr lang="fr-CA" sz="3200" dirty="0">
                <a:solidFill>
                  <a:srgbClr val="63758B"/>
                </a:solidFill>
              </a:rPr>
              <a:t>Projet </a:t>
            </a:r>
            <a:r>
              <a:rPr lang="fr-CA" sz="3200" dirty="0" smtClean="0">
                <a:solidFill>
                  <a:srgbClr val="63758B"/>
                </a:solidFill>
              </a:rPr>
              <a:t>du </a:t>
            </a:r>
            <a:r>
              <a:rPr lang="fr-CA" sz="3200" dirty="0">
                <a:solidFill>
                  <a:srgbClr val="63758B"/>
                </a:solidFill>
              </a:rPr>
              <a:t>« Comité local de transition » </a:t>
            </a:r>
            <a:r>
              <a:rPr lang="fr-CA" sz="3200" dirty="0" smtClean="0">
                <a:solidFill>
                  <a:srgbClr val="63758B"/>
                </a:solidFill>
              </a:rPr>
              <a:t/>
            </a:r>
            <a:br>
              <a:rPr lang="fr-CA" sz="3200" dirty="0" smtClean="0">
                <a:solidFill>
                  <a:srgbClr val="63758B"/>
                </a:solidFill>
              </a:rPr>
            </a:br>
            <a:r>
              <a:rPr lang="fr-CA" sz="3200" dirty="0" smtClean="0">
                <a:solidFill>
                  <a:srgbClr val="63758B"/>
                </a:solidFill>
              </a:rPr>
              <a:t>commission </a:t>
            </a:r>
            <a:r>
              <a:rPr lang="fr-CA" sz="3200" dirty="0">
                <a:solidFill>
                  <a:srgbClr val="63758B"/>
                </a:solidFill>
              </a:rPr>
              <a:t>scolaire de la </a:t>
            </a:r>
            <a:r>
              <a:rPr lang="fr-CA" sz="3200" dirty="0" smtClean="0">
                <a:solidFill>
                  <a:srgbClr val="63758B"/>
                </a:solidFill>
              </a:rPr>
              <a:t>Capitale</a:t>
            </a:r>
            <a:r>
              <a:rPr lang="fr-CA" sz="1400" dirty="0" smtClean="0">
                <a:solidFill>
                  <a:srgbClr val="63758B"/>
                </a:solidFill>
              </a:rPr>
              <a:t/>
            </a:r>
            <a:br>
              <a:rPr lang="fr-CA" sz="1400" dirty="0" smtClean="0">
                <a:solidFill>
                  <a:srgbClr val="63758B"/>
                </a:solidFill>
              </a:rPr>
            </a:br>
            <a:endParaRPr lang="fr-CA" sz="1400" dirty="0">
              <a:solidFill>
                <a:srgbClr val="63758B"/>
              </a:solidFill>
            </a:endParaRPr>
          </a:p>
        </p:txBody>
      </p:sp>
      <p:sp>
        <p:nvSpPr>
          <p:cNvPr id="4" name="Espace réservé du pied de page 3"/>
          <p:cNvSpPr>
            <a:spLocks noGrp="1"/>
          </p:cNvSpPr>
          <p:nvPr>
            <p:ph type="ftr" sz="quarter" idx="11"/>
          </p:nvPr>
        </p:nvSpPr>
        <p:spPr/>
        <p:txBody>
          <a:bodyPr/>
          <a:lstStyle/>
          <a:p>
            <a:r>
              <a:rPr lang="fr-CA" dirty="0" smtClean="0"/>
              <a:t>Janvier 2019</a:t>
            </a:r>
            <a:endParaRPr lang="fr-CA" dirty="0"/>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0831" y="6057900"/>
            <a:ext cx="1005543" cy="347465"/>
          </a:xfrm>
          <a:prstGeom prst="rect">
            <a:avLst/>
          </a:prstGeom>
        </p:spPr>
      </p:pic>
      <p:sp>
        <p:nvSpPr>
          <p:cNvPr id="8" name="Titre 1"/>
          <p:cNvSpPr txBox="1">
            <a:spLocks/>
          </p:cNvSpPr>
          <p:nvPr/>
        </p:nvSpPr>
        <p:spPr>
          <a:xfrm>
            <a:off x="941388" y="2491582"/>
            <a:ext cx="7886700" cy="1295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000" dirty="0" smtClean="0">
                <a:solidFill>
                  <a:srgbClr val="63758B"/>
                </a:solidFill>
              </a:rPr>
              <a:t/>
            </a:r>
            <a:br>
              <a:rPr lang="fr-CA" sz="2000" dirty="0" smtClean="0">
                <a:solidFill>
                  <a:srgbClr val="63758B"/>
                </a:solidFill>
              </a:rPr>
            </a:br>
            <a:r>
              <a:rPr lang="fr-CA" sz="2000" b="1" dirty="0" smtClean="0">
                <a:solidFill>
                  <a:srgbClr val="63758B"/>
                </a:solidFill>
              </a:rPr>
              <a:t>Conception et réalisation:</a:t>
            </a:r>
          </a:p>
          <a:p>
            <a:r>
              <a:rPr lang="fr-CA" sz="2000" dirty="0" smtClean="0">
                <a:solidFill>
                  <a:srgbClr val="63758B"/>
                </a:solidFill>
              </a:rPr>
              <a:t>Marie-Claude Blanchard et Marie-Hélène Leblond </a:t>
            </a:r>
            <a:br>
              <a:rPr lang="fr-CA" sz="2000" dirty="0" smtClean="0">
                <a:solidFill>
                  <a:srgbClr val="63758B"/>
                </a:solidFill>
              </a:rPr>
            </a:br>
            <a:r>
              <a:rPr lang="fr-CA" sz="2000" dirty="0" smtClean="0">
                <a:solidFill>
                  <a:srgbClr val="63758B"/>
                </a:solidFill>
              </a:rPr>
              <a:t>Conseillères pédagogiques à l’éducation préscolaire</a:t>
            </a:r>
            <a:endParaRPr lang="fr-CA" sz="2000" dirty="0">
              <a:solidFill>
                <a:srgbClr val="63758B"/>
              </a:solidFill>
            </a:endParaRPr>
          </a:p>
        </p:txBody>
      </p:sp>
      <p:sp>
        <p:nvSpPr>
          <p:cNvPr id="9" name="Titre 1"/>
          <p:cNvSpPr txBox="1">
            <a:spLocks/>
          </p:cNvSpPr>
          <p:nvPr/>
        </p:nvSpPr>
        <p:spPr>
          <a:xfrm>
            <a:off x="941388" y="5382022"/>
            <a:ext cx="7262812" cy="1036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1400" dirty="0" smtClean="0">
                <a:solidFill>
                  <a:srgbClr val="63758B"/>
                </a:solidFill>
              </a:rPr>
              <a:t>Document inspiré du projet sur la transition de la commission scolaire de Portneuf réalisé par </a:t>
            </a:r>
            <a:r>
              <a:rPr lang="fr-CA" sz="1400" dirty="0" err="1" smtClean="0">
                <a:solidFill>
                  <a:srgbClr val="63758B"/>
                </a:solidFill>
              </a:rPr>
              <a:t>Georgianne</a:t>
            </a:r>
            <a:r>
              <a:rPr lang="fr-CA" sz="1400" dirty="0" smtClean="0">
                <a:solidFill>
                  <a:srgbClr val="63758B"/>
                </a:solidFill>
              </a:rPr>
              <a:t> Savard, psychoéducatrice et Sara </a:t>
            </a:r>
            <a:r>
              <a:rPr lang="fr-CA" sz="1400" dirty="0" err="1" smtClean="0">
                <a:solidFill>
                  <a:srgbClr val="63758B"/>
                </a:solidFill>
              </a:rPr>
              <a:t>Suzor</a:t>
            </a:r>
            <a:r>
              <a:rPr lang="fr-CA" sz="1400" dirty="0" smtClean="0">
                <a:solidFill>
                  <a:srgbClr val="63758B"/>
                </a:solidFill>
              </a:rPr>
              <a:t>, secrétaire aux services éducatifs. Mars 2017.</a:t>
            </a:r>
            <a:br>
              <a:rPr lang="fr-CA" sz="1400" dirty="0" smtClean="0">
                <a:solidFill>
                  <a:srgbClr val="63758B"/>
                </a:solidFill>
              </a:rPr>
            </a:br>
            <a:endParaRPr lang="fr-CA" sz="1400" dirty="0">
              <a:solidFill>
                <a:srgbClr val="63758B"/>
              </a:solidFill>
            </a:endParaRPr>
          </a:p>
        </p:txBody>
      </p:sp>
      <p:sp>
        <p:nvSpPr>
          <p:cNvPr id="10" name="Titre 1"/>
          <p:cNvSpPr txBox="1">
            <a:spLocks/>
          </p:cNvSpPr>
          <p:nvPr/>
        </p:nvSpPr>
        <p:spPr>
          <a:xfrm>
            <a:off x="279400" y="6480969"/>
            <a:ext cx="3036888" cy="240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000" dirty="0" smtClean="0">
                <a:solidFill>
                  <a:srgbClr val="63758B"/>
                </a:solidFill>
              </a:rPr>
              <a:t/>
            </a:r>
            <a:br>
              <a:rPr lang="fr-CA" sz="2000" dirty="0" smtClean="0">
                <a:solidFill>
                  <a:srgbClr val="63758B"/>
                </a:solidFill>
              </a:rPr>
            </a:br>
            <a:r>
              <a:rPr lang="fr-CA" sz="1200" dirty="0" smtClean="0">
                <a:solidFill>
                  <a:srgbClr val="63758B"/>
                </a:solidFill>
              </a:rPr>
              <a:t>Image: www.freepik.com</a:t>
            </a:r>
            <a:r>
              <a:rPr lang="fr-CA" sz="2000" dirty="0" smtClean="0">
                <a:solidFill>
                  <a:srgbClr val="63758B"/>
                </a:solidFill>
              </a:rPr>
              <a:t/>
            </a:r>
            <a:br>
              <a:rPr lang="fr-CA" sz="2000" dirty="0" smtClean="0">
                <a:solidFill>
                  <a:srgbClr val="63758B"/>
                </a:solidFill>
              </a:rPr>
            </a:br>
            <a:r>
              <a:rPr lang="fr-CA" sz="2000" dirty="0" smtClean="0">
                <a:solidFill>
                  <a:srgbClr val="63758B"/>
                </a:solidFill>
              </a:rPr>
              <a:t/>
            </a:r>
            <a:br>
              <a:rPr lang="fr-CA" sz="2000" dirty="0" smtClean="0">
                <a:solidFill>
                  <a:srgbClr val="63758B"/>
                </a:solidFill>
              </a:rPr>
            </a:br>
            <a:endParaRPr lang="fr-CA" sz="2000" dirty="0">
              <a:solidFill>
                <a:srgbClr val="63758B"/>
              </a:solidFill>
            </a:endParaRPr>
          </a:p>
        </p:txBody>
      </p:sp>
      <p:pic>
        <p:nvPicPr>
          <p:cNvPr id="11" name="Picture 4" descr="Logo_CSC_officiel_fond transparent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1531" y="2577106"/>
            <a:ext cx="1498600" cy="693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itre 1"/>
          <p:cNvSpPr txBox="1">
            <a:spLocks/>
          </p:cNvSpPr>
          <p:nvPr/>
        </p:nvSpPr>
        <p:spPr>
          <a:xfrm>
            <a:off x="941388" y="4104877"/>
            <a:ext cx="7886700" cy="974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000" b="1" dirty="0" smtClean="0">
                <a:solidFill>
                  <a:srgbClr val="63758B"/>
                </a:solidFill>
              </a:rPr>
              <a:t>Mise en page</a:t>
            </a:r>
          </a:p>
          <a:p>
            <a:r>
              <a:rPr lang="fr-CA" sz="2000" dirty="0" smtClean="0">
                <a:solidFill>
                  <a:srgbClr val="63758B"/>
                </a:solidFill>
              </a:rPr>
              <a:t>Véronique </a:t>
            </a:r>
            <a:r>
              <a:rPr lang="fr-CA" sz="2000" dirty="0" err="1" smtClean="0">
                <a:solidFill>
                  <a:srgbClr val="63758B"/>
                </a:solidFill>
              </a:rPr>
              <a:t>Garon</a:t>
            </a:r>
            <a:r>
              <a:rPr lang="fr-CA" sz="2000" dirty="0" smtClean="0">
                <a:solidFill>
                  <a:srgbClr val="63758B"/>
                </a:solidFill>
              </a:rPr>
              <a:t>, école du Vignoble</a:t>
            </a:r>
            <a:endParaRPr lang="fr-CA" sz="2000" dirty="0">
              <a:solidFill>
                <a:srgbClr val="63758B"/>
              </a:solidFill>
            </a:endParaRPr>
          </a:p>
        </p:txBody>
      </p:sp>
    </p:spTree>
    <p:extLst>
      <p:ext uri="{BB962C8B-B14F-4D97-AF65-F5344CB8AC3E}">
        <p14:creationId xmlns:p14="http://schemas.microsoft.com/office/powerpoint/2010/main" val="152173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736237" y="1257122"/>
            <a:ext cx="7779113" cy="7905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rgbClr val="273E61"/>
                </a:solidFill>
                <a:effectLst/>
                <a:latin typeface="+mj-lt"/>
              </a:rPr>
              <a:t>En arrivant à l’école, tu rencontreras Mme </a:t>
            </a:r>
            <a:r>
              <a:rPr lang="fr-CA" altLang="fr-FR" sz="1600" dirty="0" smtClean="0">
                <a:solidFill>
                  <a:srgbClr val="273E61"/>
                </a:solidFill>
                <a:latin typeface="+mj-lt"/>
              </a:rPr>
              <a:t>Johanne</a:t>
            </a:r>
            <a:r>
              <a:rPr kumimoji="0" lang="fr-CA" altLang="fr-FR" sz="1600" b="0" i="0" u="none" strike="noStrike" cap="none" normalizeH="0" baseline="0" dirty="0" smtClean="0">
                <a:ln>
                  <a:noFill/>
                </a:ln>
                <a:solidFill>
                  <a:srgbClr val="273E61"/>
                </a:solidFill>
                <a:effectLst/>
                <a:latin typeface="+mj-lt"/>
              </a:rPr>
              <a:t>. C’est la secrétaire de notre école. Elle est toujours disponible pour répondre à nos questions et nous aider. </a:t>
            </a:r>
            <a:endParaRPr kumimoji="0" lang="fr-FR" altLang="fr-FR" sz="1600" b="0" i="0" u="none" strike="noStrike" cap="none" normalizeH="0" baseline="0" dirty="0" smtClean="0">
              <a:ln>
                <a:noFill/>
              </a:ln>
              <a:solidFill>
                <a:schemeClr val="tx1"/>
              </a:solidFill>
              <a:effectLst/>
              <a:latin typeface="+mj-lt"/>
            </a:endParaRPr>
          </a:p>
        </p:txBody>
      </p:sp>
      <p:sp>
        <p:nvSpPr>
          <p:cNvPr id="11" name="WordArt 4"/>
          <p:cNvSpPr>
            <a:spLocks noChangeArrowheads="1" noChangeShapeType="1" noTextEdit="1"/>
          </p:cNvSpPr>
          <p:nvPr/>
        </p:nvSpPr>
        <p:spPr bwMode="auto">
          <a:xfrm>
            <a:off x="3297604" y="5851906"/>
            <a:ext cx="2998788" cy="309699"/>
          </a:xfrm>
          <a:prstGeom prst="rect">
            <a:avLst/>
          </a:prstGeom>
        </p:spPr>
        <p:txBody>
          <a:bodyPr wrap="none" fromWordArt="1">
            <a:prstTxWarp prst="textPlain">
              <a:avLst>
                <a:gd name="adj" fmla="val 50000"/>
              </a:avLst>
            </a:prstTxWarp>
          </a:bodyPr>
          <a:lstStyle/>
          <a:p>
            <a:pPr algn="ctr"/>
            <a:r>
              <a:rPr lang="fr-CA" sz="3600" kern="10" spc="0" dirty="0" smtClean="0">
                <a:ln w="15875" algn="ctr">
                  <a:solidFill>
                    <a:srgbClr val="688599">
                      <a:alpha val="14999"/>
                    </a:srgbClr>
                  </a:solidFill>
                  <a:round/>
                  <a:headEnd/>
                  <a:tailEnd/>
                </a:ln>
                <a:solidFill>
                  <a:srgbClr val="273E61">
                    <a:alpha val="95000"/>
                  </a:srgbClr>
                </a:solidFill>
                <a:effectLst>
                  <a:outerShdw dist="12700" dir="16200000" algn="ctr" rotWithShape="0">
                    <a:srgbClr val="5A5A5A">
                      <a:alpha val="74998"/>
                    </a:srgbClr>
                  </a:outerShdw>
                </a:effectLst>
                <a:latin typeface="+mj-lt"/>
                <a:ea typeface="Please write me a song" panose="02000603000000000000" pitchFamily="2" charset="0"/>
              </a:rPr>
              <a:t>Mme </a:t>
            </a:r>
            <a:r>
              <a:rPr lang="fr-CA" sz="3600" dirty="0" smtClean="0">
                <a:solidFill>
                  <a:srgbClr val="273E61"/>
                </a:solidFill>
              </a:rPr>
              <a:t>Johanne </a:t>
            </a:r>
            <a:r>
              <a:rPr lang="fr-CA" sz="3600" kern="10" spc="0" dirty="0" smtClean="0">
                <a:ln w="15875" algn="ctr">
                  <a:solidFill>
                    <a:srgbClr val="688599">
                      <a:alpha val="14999"/>
                    </a:srgbClr>
                  </a:solidFill>
                  <a:round/>
                  <a:headEnd/>
                  <a:tailEnd/>
                </a:ln>
                <a:solidFill>
                  <a:srgbClr val="273E61">
                    <a:alpha val="95000"/>
                  </a:srgbClr>
                </a:solidFill>
                <a:effectLst>
                  <a:outerShdw dist="12700" dir="16200000" algn="ctr" rotWithShape="0">
                    <a:srgbClr val="5A5A5A">
                      <a:alpha val="74998"/>
                    </a:srgbClr>
                  </a:outerShdw>
                </a:effectLst>
                <a:latin typeface="+mj-lt"/>
                <a:ea typeface="Please write me a song" panose="02000603000000000000" pitchFamily="2" charset="0"/>
              </a:rPr>
              <a:t>et son beau sourire!</a:t>
            </a:r>
            <a:endParaRPr lang="fr-CA" sz="3600" kern="10" spc="0" dirty="0">
              <a:ln w="15875" algn="ctr">
                <a:solidFill>
                  <a:srgbClr val="688599">
                    <a:alpha val="14999"/>
                  </a:srgbClr>
                </a:solidFill>
                <a:round/>
                <a:headEnd/>
                <a:tailEnd/>
              </a:ln>
              <a:solidFill>
                <a:srgbClr val="273E61">
                  <a:alpha val="95000"/>
                </a:srgbClr>
              </a:solidFill>
              <a:effectLst>
                <a:outerShdw dist="12700" dir="16200000" algn="ctr" rotWithShape="0">
                  <a:srgbClr val="5A5A5A">
                    <a:alpha val="74998"/>
                  </a:srgbClr>
                </a:outerShdw>
              </a:effectLst>
              <a:latin typeface="+mj-lt"/>
              <a:ea typeface="Please write me a song" panose="02000603000000000000" pitchFamily="2" charset="0"/>
            </a:endParaRPr>
          </a:p>
        </p:txBody>
      </p:sp>
      <p:sp>
        <p:nvSpPr>
          <p:cNvPr id="6" name="ZoneTexte 5"/>
          <p:cNvSpPr txBox="1"/>
          <p:nvPr/>
        </p:nvSpPr>
        <p:spPr>
          <a:xfrm>
            <a:off x="400594" y="487681"/>
            <a:ext cx="3788229"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Le secrétariat</a:t>
            </a:r>
            <a:endParaRPr lang="fr-CA" sz="4400" dirty="0">
              <a:solidFill>
                <a:srgbClr val="4795C5"/>
              </a:solidFill>
              <a:effectLst>
                <a:outerShdw blurRad="38100" dist="38100" dir="2700000" algn="tl">
                  <a:srgbClr val="000000">
                    <a:alpha val="43137"/>
                  </a:srgbClr>
                </a:outerShdw>
              </a:effectLst>
              <a:latin typeface="+mj-lt"/>
            </a:endParaRPr>
          </a:p>
        </p:txBody>
      </p:sp>
      <p:sp>
        <p:nvSpPr>
          <p:cNvPr id="2" name="Espace réservé du pied de page 1"/>
          <p:cNvSpPr>
            <a:spLocks noGrp="1"/>
          </p:cNvSpPr>
          <p:nvPr>
            <p:ph type="ftr" sz="quarter" idx="11"/>
          </p:nvPr>
        </p:nvSpPr>
        <p:spPr/>
        <p:txBody>
          <a:bodyPr/>
          <a:lstStyle/>
          <a:p>
            <a:endParaRPr lang="fr-CA"/>
          </a:p>
        </p:txBody>
      </p:sp>
      <p:pic>
        <p:nvPicPr>
          <p:cNvPr id="2050" name="Picture 2" descr="https://attachments.office.net/owa/Garon.Veronique%40cscapitale.qc.ca/service.svc/s/GetFileAttachment?id=AAMkADQ0OWJmNjcwLTkyODktNGE4ZC1iZGFjLTc4NTQxYTgwNmJkNwBGAAAAAADked0C78QrRYw9ESnumEa4BwDggvAxF8qqRZQ1%2BqWraOdeAAAABt9UAADsJeK2WMPyTqsxspxZwXnVAARXH6g%2FAAABEgAQAPP6%2Bs9qjs9BkkcOR9NxicU%3D&amp;X-OWA-CANARY=DSToHflbKUivM7Si_fYcCnCl94X7x9YYFxfrnedYGbKbP3UZvOemP20sm_KuTimeuXTJ1LqAWlI.&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MzUsImV4cCI6MTU1NjAzMTgzNSwiaXNzIjoiMDAwMDAwMDItMDAwMC0wZmYxLWNlMDAtMDAwMDAwMDAwMDAwQDY3YjU1ZTEwLTY1OTAtNDY1Yy05NzA5LTA0ZjFhMmRmYzQzYyIsImF1ZCI6IjAwMDAwMDAyLTAwMDAtMGZmMS1jZTAwLTAwMDAwMDAwMDAwMC9hdHRhY2htZW50cy5vZmZpY2UubmV0QDY3YjU1ZTEwLTY1OTAtNDY1Yy05NzA5LTA0ZjFhMmRmYzQzYyJ9.RO5uIYZ5yxDwkqfIySz2jtbf5i7H_tqogkoJYw2IwTkPDtVoh9WVYBgyOr3olYzfRrIAMCtgKIVefwAm7mmRks7yU3TEQSDf8PVKc-Vx84hV_lRa3-ZKGk1PoYOzpikL9ujz8NO5ygRRMOyNr7Q3SnO1nP4zwpNt0PClhS6hyODhfq3fhaAncESZ2zWODPxmIPec4KQQyi-zOlmtTd-BPEGfCqTko5dVq35yphRgEP0XujYM1fKCg0_jRzZ7zjSuv7u0l8WHMU0oLEe2mJX-eY07n2uyF1AaHidZJ4vjyCy0EorHc4m4jwwTzbDLplrm4dMqZmuMO_bN7Nvwuq-d6A&amp;owa=outlook.office.com&amp;isImagePreview=Tru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2780" y="1842640"/>
            <a:ext cx="5086026" cy="381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04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29842" y="1701482"/>
            <a:ext cx="7886699" cy="7282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rgbClr val="273E61"/>
                </a:solidFill>
                <a:effectLst/>
                <a:latin typeface="+mj-lt"/>
              </a:rPr>
              <a:t>À l’école </a:t>
            </a:r>
            <a:r>
              <a:rPr lang="fr-CA" altLang="fr-FR" sz="1600" dirty="0" smtClean="0">
                <a:solidFill>
                  <a:srgbClr val="273E61"/>
                </a:solidFill>
                <a:latin typeface="+mj-lt"/>
              </a:rPr>
              <a:t>du Vignoble, </a:t>
            </a:r>
            <a:r>
              <a:rPr kumimoji="0" lang="fr-CA" altLang="fr-FR" sz="1600" b="0" i="0" u="none" strike="noStrike" cap="none" normalizeH="0" baseline="0" dirty="0" smtClean="0">
                <a:ln>
                  <a:noFill/>
                </a:ln>
                <a:solidFill>
                  <a:srgbClr val="273E61"/>
                </a:solidFill>
                <a:effectLst/>
                <a:latin typeface="+mj-lt"/>
              </a:rPr>
              <a:t>il y a </a:t>
            </a:r>
            <a:r>
              <a:rPr lang="fr-CA" altLang="fr-FR" sz="1600" dirty="0">
                <a:solidFill>
                  <a:srgbClr val="273E61"/>
                </a:solidFill>
                <a:latin typeface="+mj-lt"/>
              </a:rPr>
              <a:t>3</a:t>
            </a:r>
            <a:r>
              <a:rPr kumimoji="0" lang="fr-CA" altLang="fr-FR" sz="1600" b="0" i="0" u="none" strike="noStrike" cap="none" normalizeH="0" baseline="0" dirty="0" smtClean="0">
                <a:ln>
                  <a:noFill/>
                </a:ln>
                <a:solidFill>
                  <a:srgbClr val="273E61"/>
                </a:solidFill>
                <a:effectLst/>
                <a:latin typeface="+mj-lt"/>
              </a:rPr>
              <a:t> classes de maternelle. En juin, tu seras invité à venir nous visiter. Regarde nos classes ! Est-ce que tu reconnais des jeux ?</a:t>
            </a:r>
            <a:endParaRPr kumimoji="0" lang="fr-FR" altLang="fr-FR" sz="1600" b="0" i="0" u="none" strike="noStrike" cap="none" normalizeH="0" baseline="0" dirty="0" smtClean="0">
              <a:ln>
                <a:noFill/>
              </a:ln>
              <a:solidFill>
                <a:schemeClr val="tx1"/>
              </a:solidFill>
              <a:effectLst/>
              <a:latin typeface="+mj-lt"/>
            </a:endParaRPr>
          </a:p>
        </p:txBody>
      </p:sp>
      <p:sp>
        <p:nvSpPr>
          <p:cNvPr id="9" name="ZoneTexte 8"/>
          <p:cNvSpPr txBox="1"/>
          <p:nvPr/>
        </p:nvSpPr>
        <p:spPr>
          <a:xfrm>
            <a:off x="287383" y="757646"/>
            <a:ext cx="7828564"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Les classes de maternelle</a:t>
            </a:r>
            <a:endParaRPr lang="fr-CA" sz="4400" dirty="0">
              <a:solidFill>
                <a:srgbClr val="4795C5"/>
              </a:solidFill>
              <a:effectLst>
                <a:outerShdw blurRad="38100" dist="38100" dir="2700000" algn="tl">
                  <a:srgbClr val="000000">
                    <a:alpha val="43137"/>
                  </a:srgbClr>
                </a:outerShdw>
              </a:effectLst>
              <a:latin typeface="+mj-lt"/>
            </a:endParaRPr>
          </a:p>
        </p:txBody>
      </p:sp>
      <p:sp>
        <p:nvSpPr>
          <p:cNvPr id="10" name="Espace réservé du pied de page 9"/>
          <p:cNvSpPr>
            <a:spLocks noGrp="1"/>
          </p:cNvSpPr>
          <p:nvPr>
            <p:ph type="ftr" sz="quarter" idx="11"/>
          </p:nvPr>
        </p:nvSpPr>
        <p:spPr/>
        <p:txBody>
          <a:bodyPr/>
          <a:lstStyle/>
          <a:p>
            <a:endParaRPr lang="fr-CA"/>
          </a:p>
        </p:txBody>
      </p:sp>
      <p:pic>
        <p:nvPicPr>
          <p:cNvPr id="3074" name="Picture 2" descr="https://attachments.office.net/owa/Garon.Veronique%40cscapitale.qc.ca/service.svc/s/GetFileAttachment?id=AAMkADQ0OWJmNjcwLTkyODktNGE4ZC1iZGFjLTc4NTQxYTgwNmJkNwBGAAAAAADked0C78QrRYw9ESnumEa4BwDggvAxF8qqRZQ1%2BqWraOdeAAAABt9UAADsJeK2WMPyTqsxspxZwXnVAARXH6hAAAABEgAQAG4PZImBBR5OuAvRhoWgCzk%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3237" y="2896592"/>
            <a:ext cx="3878264" cy="29086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ttachments.office.net/owa/Garon.Veronique%40cscapitale.qc.ca/service.svc/s/GetFileAttachment?id=AAMkADQ0OWJmNjcwLTkyODktNGE4ZC1iZGFjLTc4NTQxYTgwNmJkNwBGAAAAAADked0C78QrRYw9ESnumEa4BwDggvAxF8qqRZQ1%2BqWraOdeAAAABt9UAADsJeK2WMPyTqsxspxZwXnVAARXH6hAAAABEgAQAOy1SUXgN%2FJElZi%2B0QWNFaI%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781550" y="2889448"/>
            <a:ext cx="3887788" cy="291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55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872308" y="1457419"/>
            <a:ext cx="7727950" cy="925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rgbClr val="273E61"/>
                </a:solidFill>
                <a:effectLst/>
                <a:latin typeface="+mj-lt"/>
              </a:rPr>
              <a:t>Dans l’école, il y a plusieurs corridors. Voici celui que tu prendras pour te rendre à ta classe de maternelle. Comme tu peux le voir, il y a un espace pour que tu puisses ranger tes vêtements et ton sac à dos. </a:t>
            </a:r>
            <a:endParaRPr kumimoji="0" lang="fr-FR" altLang="fr-FR" sz="1600" b="0" i="0" u="none" strike="noStrike" cap="none" normalizeH="0" baseline="0" dirty="0" smtClean="0">
              <a:ln>
                <a:noFill/>
              </a:ln>
              <a:solidFill>
                <a:schemeClr val="tx1"/>
              </a:solidFill>
              <a:effectLst/>
              <a:latin typeface="+mj-lt"/>
            </a:endParaRPr>
          </a:p>
        </p:txBody>
      </p:sp>
      <p:sp>
        <p:nvSpPr>
          <p:cNvPr id="14" name="ZoneTexte 13"/>
          <p:cNvSpPr txBox="1"/>
          <p:nvPr/>
        </p:nvSpPr>
        <p:spPr>
          <a:xfrm>
            <a:off x="522514" y="687978"/>
            <a:ext cx="2690949"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Le corridor</a:t>
            </a:r>
            <a:endParaRPr lang="fr-CA" sz="4400" dirty="0">
              <a:solidFill>
                <a:srgbClr val="4795C5"/>
              </a:solidFill>
              <a:effectLst>
                <a:outerShdw blurRad="38100" dist="38100" dir="2700000" algn="tl">
                  <a:srgbClr val="000000">
                    <a:alpha val="43137"/>
                  </a:srgbClr>
                </a:outerShdw>
              </a:effectLst>
              <a:latin typeface="+mj-lt"/>
            </a:endParaRPr>
          </a:p>
        </p:txBody>
      </p:sp>
      <p:sp>
        <p:nvSpPr>
          <p:cNvPr id="15" name="Espace réservé du pied de page 14"/>
          <p:cNvSpPr>
            <a:spLocks noGrp="1"/>
          </p:cNvSpPr>
          <p:nvPr>
            <p:ph type="ftr" sz="quarter" idx="11"/>
          </p:nvPr>
        </p:nvSpPr>
        <p:spPr/>
        <p:txBody>
          <a:bodyPr/>
          <a:lstStyle/>
          <a:p>
            <a:endParaRPr lang="fr-CA"/>
          </a:p>
        </p:txBody>
      </p:sp>
      <p:pic>
        <p:nvPicPr>
          <p:cNvPr id="4098" name="Picture 2" descr="https://attachments.office.net/owa/Garon.Veronique%40cscapitale.qc.ca/service.svc/s/GetFileAttachment?id=AAMkADQ0OWJmNjcwLTkyODktNGE4ZC1iZGFjLTc4NTQxYTgwNmJkNwBGAAAAAADked0C78QrRYw9ESnumEa4BwDggvAxF8qqRZQ1%2BqWraOdeAAAABt9UAADsJeK2WMPyTqsxspxZwXnVAARXH6hAAAABEgAQAGI3zn17CBpOgIs9mX5aIog%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298700"/>
            <a:ext cx="6915150" cy="398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6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802639" y="1204871"/>
            <a:ext cx="7727950" cy="925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600" dirty="0">
                <a:solidFill>
                  <a:srgbClr val="273E61"/>
                </a:solidFill>
                <a:latin typeface="+mj-lt"/>
              </a:rPr>
              <a:t>E</a:t>
            </a:r>
            <a:r>
              <a:rPr kumimoji="0" lang="fr-CA" altLang="fr-FR" sz="1600" b="0" i="0" u="none" strike="noStrike" cap="none" normalizeH="0" baseline="0" dirty="0" smtClean="0">
                <a:ln>
                  <a:noFill/>
                </a:ln>
                <a:solidFill>
                  <a:srgbClr val="273E61"/>
                </a:solidFill>
                <a:effectLst/>
                <a:latin typeface="+mj-lt"/>
              </a:rPr>
              <a:t>s-tu déjà venu jouer dans notre gymnase? C’est un des endroits préférés</a:t>
            </a:r>
            <a:r>
              <a:rPr kumimoji="0" lang="fr-CA" altLang="fr-FR" sz="1600" b="0" i="0" u="none" strike="noStrike" cap="none" normalizeH="0" dirty="0" smtClean="0">
                <a:ln>
                  <a:noFill/>
                </a:ln>
                <a:solidFill>
                  <a:srgbClr val="273E61"/>
                </a:solidFill>
                <a:effectLst/>
                <a:latin typeface="+mj-lt"/>
              </a:rPr>
              <a:t> des élèves de l’école. Lorsque tu seras à notre école, tu pourras venir y jouer souvent. </a:t>
            </a:r>
            <a:endParaRPr kumimoji="0" lang="fr-FR" altLang="fr-FR" sz="1600" b="0" i="0" u="none" strike="noStrike" cap="none" normalizeH="0" baseline="0" dirty="0" smtClean="0">
              <a:ln>
                <a:noFill/>
              </a:ln>
              <a:solidFill>
                <a:schemeClr val="tx1"/>
              </a:solidFill>
              <a:effectLst/>
              <a:latin typeface="+mj-lt"/>
            </a:endParaRPr>
          </a:p>
        </p:txBody>
      </p:sp>
      <p:sp>
        <p:nvSpPr>
          <p:cNvPr id="14" name="ZoneTexte 13"/>
          <p:cNvSpPr txBox="1"/>
          <p:nvPr/>
        </p:nvSpPr>
        <p:spPr>
          <a:xfrm>
            <a:off x="522514" y="435430"/>
            <a:ext cx="3666309"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Le gymnase</a:t>
            </a:r>
            <a:endParaRPr lang="fr-CA" sz="4400" dirty="0">
              <a:solidFill>
                <a:srgbClr val="4795C5"/>
              </a:solidFill>
              <a:effectLst>
                <a:outerShdw blurRad="38100" dist="38100" dir="2700000" algn="tl">
                  <a:srgbClr val="000000">
                    <a:alpha val="43137"/>
                  </a:srgbClr>
                </a:outerShdw>
              </a:effectLst>
              <a:latin typeface="+mj-lt"/>
            </a:endParaRPr>
          </a:p>
        </p:txBody>
      </p:sp>
      <p:pic>
        <p:nvPicPr>
          <p:cNvPr id="2" name="Image 1"/>
          <p:cNvPicPr>
            <a:picLocks noChangeAspect="1"/>
          </p:cNvPicPr>
          <p:nvPr/>
        </p:nvPicPr>
        <p:blipFill>
          <a:blip r:embed="rId3"/>
          <a:stretch>
            <a:fillRect/>
          </a:stretch>
        </p:blipFill>
        <p:spPr>
          <a:xfrm rot="1261797">
            <a:off x="12649798" y="6094412"/>
            <a:ext cx="721066" cy="454623"/>
          </a:xfrm>
          <a:prstGeom prst="rect">
            <a:avLst/>
          </a:prstGeom>
        </p:spPr>
      </p:pic>
      <p:pic>
        <p:nvPicPr>
          <p:cNvPr id="6" name="Image 5"/>
          <p:cNvPicPr>
            <a:picLocks noChangeAspect="1"/>
          </p:cNvPicPr>
          <p:nvPr/>
        </p:nvPicPr>
        <p:blipFill>
          <a:blip r:embed="rId3"/>
          <a:stretch>
            <a:fillRect/>
          </a:stretch>
        </p:blipFill>
        <p:spPr>
          <a:xfrm rot="21326752">
            <a:off x="6422153" y="3519920"/>
            <a:ext cx="2060827" cy="1299326"/>
          </a:xfrm>
          <a:prstGeom prst="rect">
            <a:avLst/>
          </a:prstGeom>
        </p:spPr>
      </p:pic>
      <p:pic>
        <p:nvPicPr>
          <p:cNvPr id="7" name="Image 6"/>
          <p:cNvPicPr>
            <a:picLocks noChangeAspect="1"/>
          </p:cNvPicPr>
          <p:nvPr/>
        </p:nvPicPr>
        <p:blipFill>
          <a:blip r:embed="rId3"/>
          <a:stretch>
            <a:fillRect/>
          </a:stretch>
        </p:blipFill>
        <p:spPr>
          <a:xfrm rot="1259507">
            <a:off x="13007385" y="12187170"/>
            <a:ext cx="689132" cy="434489"/>
          </a:xfrm>
          <a:prstGeom prst="rect">
            <a:avLst/>
          </a:prstGeom>
        </p:spPr>
      </p:pic>
      <p:sp>
        <p:nvSpPr>
          <p:cNvPr id="3" name="Espace réservé du pied de page 2"/>
          <p:cNvSpPr>
            <a:spLocks noGrp="1"/>
          </p:cNvSpPr>
          <p:nvPr>
            <p:ph type="ftr" sz="quarter" idx="11"/>
          </p:nvPr>
        </p:nvSpPr>
        <p:spPr/>
        <p:txBody>
          <a:bodyPr/>
          <a:lstStyle/>
          <a:p>
            <a:endParaRPr lang="fr-CA"/>
          </a:p>
        </p:txBody>
      </p:sp>
      <p:pic>
        <p:nvPicPr>
          <p:cNvPr id="5122" name="Picture 2" descr="https://attachments.office.net/owa/Garon.Veronique%40cscapitale.qc.ca/service.svc/s/GetFileAttachment?id=AAMkADQ0OWJmNjcwLTkyODktNGE4ZC1iZGFjLTc4NTQxYTgwNmJkNwBGAAAAAADked0C78QrRYw9ESnumEa4BwDggvAxF8qqRZQ1%2BqWraOdeAAAABt9UAADsJeK2WMPyTqsxspxZwXnVAARXH6hAAAABEgAQAGjKN0yz5kJBkoMflsnpzEw%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18646" y="1974850"/>
            <a:ext cx="5350933" cy="401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ttachments.office.net/owa/Garon.Veronique%40cscapitale.qc.ca/service.svc/s/GetFileAttachment?id=AAMkADQ0OWJmNjcwLTkyODktNGE4ZC1iZGFjLTc4NTQxYTgwNmJkNwBGAAAAAADked0C78QrRYw9ESnumEa4BwDggvAxF8qqRZQ1%2BqWraOdeAAAABt9UAADsJeK2WMPyTqsxspxZwXnVAARXH6hAAAABEgAQAPJW9kgWi%2F1BqkDSM43M5vQ%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40733">
            <a:off x="6868049" y="1832515"/>
            <a:ext cx="1998227" cy="149867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rot="21134193">
            <a:off x="12837881" y="9236482"/>
            <a:ext cx="689079" cy="434456"/>
          </a:xfrm>
          <a:prstGeom prst="rect">
            <a:avLst/>
          </a:prstGeom>
        </p:spPr>
      </p:pic>
      <p:pic>
        <p:nvPicPr>
          <p:cNvPr id="5126" name="Picture 6" descr="https://attachments.office.net/owa/Garon.Veronique%40cscapitale.qc.ca/service.svc/s/GetFileAttachment?id=AAMkADQ0OWJmNjcwLTkyODktNGE4ZC1iZGFjLTc4NTQxYTgwNmJkNwBGAAAAAADked0C78QrRYw9ESnumEa4BwDggvAxF8qqRZQ1%2BqWraOdeAAAABt9UAADsJeK2WMPyTqsxspxZwXnVAARXH6hAAAABEgAQAPOxvNyQM3tBrsTTAvxrWXY%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07441">
            <a:off x="6600610" y="3563693"/>
            <a:ext cx="1891747" cy="14188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attachments.office.net/owa/Garon.Veronique%40cscapitale.qc.ca/service.svc/s/GetFileAttachment?id=AAMkADQ0OWJmNjcwLTkyODktNGE4ZC1iZGFjLTc4NTQxYTgwNmJkNwBGAAAAAADked0C78QrRYw9ESnumEa4BwDggvAxF8qqRZQ1%2BqWraOdeAAAABt9UAADsJeK2WMPyTqsxspxZwXnVAARXH6hAAAABEgAQAKKUJO657d9Erf4SaGLIg9Y%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38443">
            <a:off x="6931749" y="5200820"/>
            <a:ext cx="1938516" cy="145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802639" y="1204871"/>
            <a:ext cx="7727950" cy="925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600" dirty="0" smtClean="0">
                <a:solidFill>
                  <a:srgbClr val="273E61"/>
                </a:solidFill>
                <a:latin typeface="+mj-lt"/>
              </a:rPr>
              <a:t>Aimes-tu les livres? À notre bibliothèque tu trouveras des </a:t>
            </a:r>
            <a:r>
              <a:rPr lang="fr-CA" altLang="fr-FR" sz="1600" smtClean="0">
                <a:solidFill>
                  <a:srgbClr val="273E61"/>
                </a:solidFill>
                <a:latin typeface="+mj-lt"/>
              </a:rPr>
              <a:t>livres d’histoire </a:t>
            </a:r>
            <a:r>
              <a:rPr lang="fr-CA" altLang="fr-FR" sz="1600" dirty="0" smtClean="0">
                <a:solidFill>
                  <a:srgbClr val="273E61"/>
                </a:solidFill>
                <a:latin typeface="+mj-lt"/>
              </a:rPr>
              <a:t>avec des superhéros, des détectives et des princesses. Nous avons aussi des livres pour t’informer sur les dinosaures, les différents pays du monde et plus encore. </a:t>
            </a:r>
            <a:endParaRPr kumimoji="0" lang="fr-FR" altLang="fr-FR" sz="1600" b="0" i="0" u="none" strike="noStrike" cap="none" normalizeH="0" baseline="0" dirty="0" smtClean="0">
              <a:ln>
                <a:noFill/>
              </a:ln>
              <a:solidFill>
                <a:schemeClr val="tx1"/>
              </a:solidFill>
              <a:effectLst/>
              <a:latin typeface="+mj-lt"/>
            </a:endParaRPr>
          </a:p>
        </p:txBody>
      </p:sp>
      <p:sp>
        <p:nvSpPr>
          <p:cNvPr id="14" name="ZoneTexte 13"/>
          <p:cNvSpPr txBox="1"/>
          <p:nvPr/>
        </p:nvSpPr>
        <p:spPr>
          <a:xfrm>
            <a:off x="522514" y="435430"/>
            <a:ext cx="3666309"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La bibliothèque</a:t>
            </a:r>
            <a:endParaRPr lang="fr-CA" sz="4400" dirty="0">
              <a:solidFill>
                <a:srgbClr val="4795C5"/>
              </a:solidFill>
              <a:effectLst>
                <a:outerShdw blurRad="38100" dist="38100" dir="2700000" algn="tl">
                  <a:srgbClr val="000000">
                    <a:alpha val="43137"/>
                  </a:srgbClr>
                </a:outerShdw>
              </a:effectLst>
              <a:latin typeface="+mj-lt"/>
            </a:endParaRPr>
          </a:p>
        </p:txBody>
      </p:sp>
      <p:pic>
        <p:nvPicPr>
          <p:cNvPr id="2" name="Image 1"/>
          <p:cNvPicPr>
            <a:picLocks noChangeAspect="1"/>
          </p:cNvPicPr>
          <p:nvPr/>
        </p:nvPicPr>
        <p:blipFill>
          <a:blip r:embed="rId3"/>
          <a:stretch>
            <a:fillRect/>
          </a:stretch>
        </p:blipFill>
        <p:spPr>
          <a:xfrm rot="1044825">
            <a:off x="12848448" y="4089071"/>
            <a:ext cx="638641" cy="402655"/>
          </a:xfrm>
          <a:prstGeom prst="rect">
            <a:avLst/>
          </a:prstGeom>
        </p:spPr>
      </p:pic>
      <p:pic>
        <p:nvPicPr>
          <p:cNvPr id="6" name="Image 5"/>
          <p:cNvPicPr>
            <a:picLocks noChangeAspect="1"/>
          </p:cNvPicPr>
          <p:nvPr/>
        </p:nvPicPr>
        <p:blipFill>
          <a:blip r:embed="rId3"/>
          <a:stretch>
            <a:fillRect/>
          </a:stretch>
        </p:blipFill>
        <p:spPr>
          <a:xfrm rot="21167674">
            <a:off x="12851175" y="9196888"/>
            <a:ext cx="646939" cy="407887"/>
          </a:xfrm>
          <a:prstGeom prst="rect">
            <a:avLst/>
          </a:prstGeom>
        </p:spPr>
      </p:pic>
      <p:sp>
        <p:nvSpPr>
          <p:cNvPr id="3" name="Espace réservé du pied de page 2"/>
          <p:cNvSpPr>
            <a:spLocks noGrp="1"/>
          </p:cNvSpPr>
          <p:nvPr>
            <p:ph type="ftr" sz="quarter" idx="11"/>
          </p:nvPr>
        </p:nvSpPr>
        <p:spPr/>
        <p:txBody>
          <a:bodyPr/>
          <a:lstStyle/>
          <a:p>
            <a:endParaRPr lang="fr-CA"/>
          </a:p>
        </p:txBody>
      </p:sp>
      <p:pic>
        <p:nvPicPr>
          <p:cNvPr id="6146" name="Picture 2" descr="https://attachments.office.net/owa/Garon.Veronique%40cscapitale.qc.ca/service.svc/s/GetFileAttachment?id=AAMkADQ0OWJmNjcwLTkyODktNGE4ZC1iZGFjLTc4NTQxYTgwNmJkNwBGAAAAAADked0C78QrRYw9ESnumEa4BwDggvAxF8qqRZQ1%2BqWraOdeAAAABt9UAADsJeK2WMPyTqsxspxZwXnVAARXH6hAAAABEgAQACIpwmzwlHNLtCKC7BY9bjE%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18646" y="2130425"/>
            <a:ext cx="5350933" cy="4013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attachments.office.net/owa/Garon.Veronique%40cscapitale.qc.ca/service.svc/s/GetFileAttachment?id=AAMkADQ0OWJmNjcwLTkyODktNGE4ZC1iZGFjLTc4NTQxYTgwNmJkNwBGAAAAAADked0C78QrRYw9ESnumEa4BwDggvAxF8qqRZQ1%2BqWraOdeAAAABt9UAADsJeK2WMPyTqsxspxZwXnVAARXH6hAAAABEgAQAJnnsYdiXSdIi%2B2ledf24Dc%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23761">
            <a:off x="6923477" y="5193870"/>
            <a:ext cx="1889123" cy="14168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attachments.office.net/owa/Garon.Veronique%40cscapitale.qc.ca/service.svc/s/GetFileAttachment?id=AAMkADQ0OWJmNjcwLTkyODktNGE4ZC1iZGFjLTc4NTQxYTgwNmJkNwBGAAAAAADked0C78QrRYw9ESnumEa4BwDggvAxF8qqRZQ1%2BqWraOdeAAAABt9UAADsJeK2WMPyTqsxspxZwXnVAARXH6hAAAABEgAQAPrK8zAyjcpHn8EQcKOm0TM%3D&amp;X-OWA-CANARY=bIGQkfob80KAQivTUfUUM5A_oJT7x9YYQ83QJpNZ2RXuf1rpN1EOQV7vOQt4lIosdRHgRtQEmiM.&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yNDIsImV4cCI6MTU1NjAzMTg0MiwiaXNzIjoiMDAwMDAwMDItMDAwMC0wZmYxLWNlMDAtMDAwMDAwMDAwMDAwQDY3YjU1ZTEwLTY1OTAtNDY1Yy05NzA5LTA0ZjFhMmRmYzQzYyIsImF1ZCI6IjAwMDAwMDAyLTAwMDAtMGZmMS1jZTAwLTAwMDAwMDAwMDAwMC9hdHRhY2htZW50cy5vZmZpY2UubmV0QDY3YjU1ZTEwLTY1OTAtNDY1Yy05NzA5LTA0ZjFhMmRmYzQzYyJ9.Aic7NfYOp34IEzjBtGVZXjK5j3reyareg0aVtyUzqWJ9FDWE_EzkqeUlpuS4F8S-vYGalN4QWzo3WxHijYeqatZlGKfpgseZO4TfM-rLONB5hbKoepoaPIZcZQ-sAUYg3X6nXl57PKz1WPNwbYVlUGS8QvxkqKBavlKnAKsLc0OU4wSNbnXODLiuqInz23zli_qBjYbC_0mKTJVL99LW6oe217JnQ0DVAmF-1rgig2lyBTNj-S6XlexEfoiP0ZfS5b9dhToUZ_QNQ346sIDWiImNVxEOcZhZSne0d_fiklBoO_B5nJdqgQEfcT0l9-XMCAWFQSogvE2BzyL1Ynx3OQ&amp;owa=outlook.office.com&amp;isImagePreview=Tr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40922">
            <a:off x="6601252" y="3489715"/>
            <a:ext cx="1913668" cy="143525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attachments.office.net/owa/Garon.Veronique%40cscapitale.qc.ca/service.svc/s/GetFileAttachment?id=AAMkADQ0OWJmNjcwLTkyODktNGE4ZC1iZGFjLTc4NTQxYTgwNmJkNwBGAAAAAADked0C78QrRYw9ESnumEa4BwDggvAxF8qqRZQ1%2BqWraOdeAAAABt9UAADsJeK2WMPyTqsxspxZwXnVAARXH6hBAAABEgAQAKI26xA5GVNBl0GjyIgQ%2BPg%3D&amp;X-OWA-CANARY=dn3TEN0BF0KkwpR1bfnpZVB02g_9x9YYZY-e8QePtf6zhDTK94Ts6nTpREvvWKAABgVbdJ-78Yc.&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4NDIsImV4cCI6MTU1NjAzMjQ0MiwiaXNzIjoiMDAwMDAwMDItMDAwMC0wZmYxLWNlMDAtMDAwMDAwMDAwMDAwQDY3YjU1ZTEwLTY1OTAtNDY1Yy05NzA5LTA0ZjFhMmRmYzQzYyIsImF1ZCI6IjAwMDAwMDAyLTAwMDAtMGZmMS1jZTAwLTAwMDAwMDAwMDAwMC9hdHRhY2htZW50cy5vZmZpY2UubmV0QDY3YjU1ZTEwLTY1OTAtNDY1Yy05NzA5LTA0ZjFhMmRmYzQzYyJ9.i4Q04ce3QnkF4ylKRuh674J5OcBHSCczqsbe6kLIV5rW_LpOIqsXAS4UuVc3poGZRFK7x162nbXiqvHAHOjDoIcU1e8RwOHgqsL5GMC6UC3vxg9NaORHnxtVlvFT5LV8YWJlhDbnkTn7L6NRwZh_ZBjLn0uA4YtyA47ABEHfsBxIfOOQ6dnB0D2hmn4a0OqFEyiHIU4P-CqdsBVsyhx3jfkI2yRxkHODZiYt3wu5dMWdLOZvdhIHXm-IzgvL_vhMjpyokUeBeOf9HiIpmadeLCv9zT9hHO2QxRQ2rB9JmmUKnhynZBUiji7U0DNULdO4jkUEVbUuqHhiCwT94AftuA&amp;owa=outlook.office.com&amp;isImagePreview=Tr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80698">
            <a:off x="6576431" y="1859046"/>
            <a:ext cx="1945004" cy="145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0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628466" y="1060384"/>
            <a:ext cx="7765036" cy="925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600" dirty="0" smtClean="0">
                <a:solidFill>
                  <a:srgbClr val="273E61"/>
                </a:solidFill>
                <a:latin typeface="+mj-lt"/>
              </a:rPr>
              <a:t>À </a:t>
            </a:r>
            <a:r>
              <a:rPr lang="fr-CA" altLang="fr-FR" sz="1600" dirty="0" smtClean="0">
                <a:solidFill>
                  <a:srgbClr val="273E61"/>
                </a:solidFill>
                <a:latin typeface="+mj-lt"/>
              </a:rPr>
              <a:t>l’école du </a:t>
            </a:r>
            <a:r>
              <a:rPr lang="fr-CA" altLang="fr-FR" sz="1600" smtClean="0">
                <a:solidFill>
                  <a:srgbClr val="273E61"/>
                </a:solidFill>
                <a:latin typeface="+mj-lt"/>
              </a:rPr>
              <a:t>Vignoble, il </a:t>
            </a:r>
            <a:r>
              <a:rPr lang="fr-CA" altLang="fr-FR" sz="1600" dirty="0" smtClean="0">
                <a:solidFill>
                  <a:srgbClr val="273E61"/>
                </a:solidFill>
                <a:latin typeface="+mj-lt"/>
              </a:rPr>
              <a:t>y a un service de garde où tu pourras venir le matin avant d’aller en classe, sur l’heure du diner, après la classe et lors des journées pédagogiques. Plusieurs locaux de l’école sont utilisés par le service de garde. En voici quelques-uns:</a:t>
            </a:r>
            <a:endParaRPr kumimoji="0" lang="fr-FR" altLang="fr-FR" sz="1600" b="0" i="0" u="none" strike="noStrike" cap="none" normalizeH="0" baseline="0" dirty="0" smtClean="0">
              <a:ln>
                <a:noFill/>
              </a:ln>
              <a:solidFill>
                <a:schemeClr val="tx1"/>
              </a:solidFill>
              <a:effectLst/>
              <a:latin typeface="+mj-lt"/>
            </a:endParaRPr>
          </a:p>
        </p:txBody>
      </p:sp>
      <p:sp>
        <p:nvSpPr>
          <p:cNvPr id="14" name="ZoneTexte 13"/>
          <p:cNvSpPr txBox="1"/>
          <p:nvPr/>
        </p:nvSpPr>
        <p:spPr>
          <a:xfrm>
            <a:off x="249357" y="256107"/>
            <a:ext cx="5190309"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Le service de garde</a:t>
            </a:r>
            <a:endParaRPr lang="fr-CA" sz="4400" dirty="0">
              <a:solidFill>
                <a:srgbClr val="4795C5"/>
              </a:solidFill>
              <a:effectLst>
                <a:outerShdw blurRad="38100" dist="38100" dir="2700000" algn="tl">
                  <a:srgbClr val="000000">
                    <a:alpha val="43137"/>
                  </a:srgbClr>
                </a:outerShdw>
              </a:effectLst>
              <a:latin typeface="+mj-lt"/>
            </a:endParaRPr>
          </a:p>
        </p:txBody>
      </p:sp>
      <p:pic>
        <p:nvPicPr>
          <p:cNvPr id="6" name="Image 5"/>
          <p:cNvPicPr>
            <a:picLocks noChangeAspect="1"/>
          </p:cNvPicPr>
          <p:nvPr/>
        </p:nvPicPr>
        <p:blipFill>
          <a:blip r:embed="rId3"/>
          <a:stretch>
            <a:fillRect/>
          </a:stretch>
        </p:blipFill>
        <p:spPr>
          <a:xfrm rot="16852108">
            <a:off x="12449356" y="8109933"/>
            <a:ext cx="628441" cy="396224"/>
          </a:xfrm>
          <a:prstGeom prst="rect">
            <a:avLst/>
          </a:prstGeom>
        </p:spPr>
      </p:pic>
      <p:pic>
        <p:nvPicPr>
          <p:cNvPr id="7" name="Image 6"/>
          <p:cNvPicPr>
            <a:picLocks noChangeAspect="1"/>
          </p:cNvPicPr>
          <p:nvPr/>
        </p:nvPicPr>
        <p:blipFill>
          <a:blip r:embed="rId3"/>
          <a:stretch>
            <a:fillRect/>
          </a:stretch>
        </p:blipFill>
        <p:spPr>
          <a:xfrm rot="621064">
            <a:off x="4630804" y="5256471"/>
            <a:ext cx="2060827" cy="1299326"/>
          </a:xfrm>
          <a:prstGeom prst="rect">
            <a:avLst/>
          </a:prstGeom>
        </p:spPr>
      </p:pic>
      <p:sp>
        <p:nvSpPr>
          <p:cNvPr id="3" name="Espace réservé du pied de page 2"/>
          <p:cNvSpPr>
            <a:spLocks noGrp="1"/>
          </p:cNvSpPr>
          <p:nvPr>
            <p:ph type="ftr" sz="quarter" idx="11"/>
          </p:nvPr>
        </p:nvSpPr>
        <p:spPr/>
        <p:txBody>
          <a:bodyPr/>
          <a:lstStyle/>
          <a:p>
            <a:endParaRPr lang="fr-CA"/>
          </a:p>
        </p:txBody>
      </p:sp>
      <p:pic>
        <p:nvPicPr>
          <p:cNvPr id="7170" name="Picture 2" descr="https://attachments.office.net/owa/Garon.Veronique%40cscapitale.qc.ca/service.svc/s/GetFileAttachment?id=AAMkADQ0OWJmNjcwLTkyODktNGE4ZC1iZGFjLTc4NTQxYTgwNmJkNwBGAAAAAADked0C78QrRYw9ESnumEa4BwDggvAxF8qqRZQ1%2BqWraOdeAAAABt9UAADsJeK2WMPyTqsxspxZwXnVAARXH6hAAAABEgAQAIhgEMy9zDdBmnQog67Iz7s%3D&amp;X-OWA-CANARY=VH6HbCV5qkuma0bgrFSmdPCUZkP9x9YYS1YVvzrjEK454bybvTeaWL6qT0JuUaTq7iomQeQ7nCk.&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4NDIsImV4cCI6MTU1NjAzMjQ0MiwiaXNzIjoiMDAwMDAwMDItMDAwMC0wZmYxLWNlMDAtMDAwMDAwMDAwMDAwQDY3YjU1ZTEwLTY1OTAtNDY1Yy05NzA5LTA0ZjFhMmRmYzQzYyIsImF1ZCI6IjAwMDAwMDAyLTAwMDAtMGZmMS1jZTAwLTAwMDAwMDAwMDAwMC9hdHRhY2htZW50cy5vZmZpY2UubmV0QDY3YjU1ZTEwLTY1OTAtNDY1Yy05NzA5LTA0ZjFhMmRmYzQzYyJ9.i4Q04ce3QnkF4ylKRuh674J5OcBHSCczqsbe6kLIV5rW_LpOIqsXAS4UuVc3poGZRFK7x162nbXiqvHAHOjDoIcU1e8RwOHgqsL5GMC6UC3vxg9NaORHnxtVlvFT5LV8YWJlhDbnkTn7L6NRwZh_ZBjLn0uA4YtyA47ABEHfsBxIfOOQ6dnB0D2hmn4a0OqFEyiHIU4P-CqdsBVsyhx3jfkI2yRxkHODZiYt3wu5dMWdLOZvdhIHXm-IzgvL_vhMjpyokUeBeOf9HiIpmadeLCv9zT9hHO2QxRQ2rB9JmmUKnhynZBUiji7U0DNULdO4jkUEVbUuqHhiCwT94AftuA&amp;owa=outlook.office.com&amp;isImagePreview=Tru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79475" y="2469951"/>
            <a:ext cx="3929063" cy="29467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attachments.office.net/owa/Garon.Veronique%40cscapitale.qc.ca/service.svc/s/GetFileAttachment?id=AAMkADQ0OWJmNjcwLTkyODktNGE4ZC1iZGFjLTc4NTQxYTgwNmJkNwBGAAAAAADked0C78QrRYw9ESnumEa4BwDggvAxF8qqRZQ1%2BqWraOdeAAAABt9UAADsJeK2WMPyTqsxspxZwXnVAARXH6hAAAABEgAQAEJbsnSyp4hEk4tMsqe3jak%3D&amp;X-OWA-CANARY=VH6HbCV5qkuma0bgrFSmdPCUZkP9x9YYS1YVvzrjEK454bybvTeaWL6qT0JuUaTq7iomQeQ7nCk.&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4NDIsImV4cCI6MTU1NjAzMjQ0MiwiaXNzIjoiMDAwMDAwMDItMDAwMC0wZmYxLWNlMDAtMDAwMDAwMDAwMDAwQDY3YjU1ZTEwLTY1OTAtNDY1Yy05NzA5LTA0ZjFhMmRmYzQzYyIsImF1ZCI6IjAwMDAwMDAyLTAwMDAtMGZmMS1jZTAwLTAwMDAwMDAwMDAwMC9hdHRhY2htZW50cy5vZmZpY2UubmV0QDY3YjU1ZTEwLTY1OTAtNDY1Yy05NzA5LTA0ZjFhMmRmYzQzYyJ9.i4Q04ce3QnkF4ylKRuh674J5OcBHSCczqsbe6kLIV5rW_LpOIqsXAS4UuVc3poGZRFK7x162nbXiqvHAHOjDoIcU1e8RwOHgqsL5GMC6UC3vxg9NaORHnxtVlvFT5LV8YWJlhDbnkTn7L6NRwZh_ZBjLn0uA4YtyA47ABEHfsBxIfOOQ6dnB0D2hmn4a0OqFEyiHIU4P-CqdsBVsyhx3jfkI2yRxkHODZiYt3wu5dMWdLOZvdhIHXm-IzgvL_vhMjpyokUeBeOf9HiIpmadeLCv9zT9hHO2QxRQ2rB9JmmUKnhynZBUiji7U0DNULdO4jkUEVbUuqHhiCwT94AftuA&amp;owa=outlook.office.com&amp;isImagePreview=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07331">
            <a:off x="5237751" y="1984025"/>
            <a:ext cx="1400399" cy="186719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attachments.office.net/owa/Garon.Veronique%40cscapitale.qc.ca/service.svc/s/GetFileAttachment?id=AAMkADQ0OWJmNjcwLTkyODktNGE4ZC1iZGFjLTc4NTQxYTgwNmJkNwBGAAAAAADked0C78QrRYw9ESnumEa4BwDggvAxF8qqRZQ1%2BqWraOdeAAAABt9UAADsJeK2WMPyTqsxspxZwXnVAARXH6hAAAABEgAQADyuaat%2Fu%2B9NjUSQelq4%2BDs%3D&amp;X-OWA-CANARY=VH6HbCV5qkuma0bgrFSmdPCUZkP9x9YYS1YVvzrjEK454bybvTeaWL6qT0JuUaTq7iomQeQ7nCk.&amp;token=eyJhbGciOiJSUzI1NiIsImtpZCI6IjA2MDBGOUY2NzQ2MjA3MzdFNzM0MDRFMjg3QzQ1QTgxOENCN0NFQjgiLCJ4NXQiOiJCZ0Q1OW5SaUJ6Zm5OQVRpaDhSYWdZeTN6cmciLCJ0eXAiOiJKV1QifQ.eyJ2ZXIiOiJFeGNoYW5nZS5DYWxsYmFjay5WMSIsImFwcGN0eHNlbmRlciI6Ik93YURvd25sb2FkQDY3YjU1ZTEwLTY1OTAtNDY1Yy05NzA5LTA0ZjFhMmRmYzQzYyIsImFwcGN0eCI6IntcIm1zZXhjaHByb3RcIjpcIm93YVwiLFwicHJpbWFyeXNpZFwiOlwiUy0xLTUtMjEtMzk3MTk1Njc4LTE5Njk2ODYyMzEtMjIyNjQ2NTkwLTc1NzU1MzFcIixcInB1aWRcIjpcIjExNTM5NzcwMjUxOTY5Njc0MTJcIixcIm9pZFwiOlwiOTg3NGRkNjYtMzBkMy00ZDkzLTk2NTctN2ZlNGZmODI3ZjNkXCIsXCJzY29wZVwiOlwiT3dhRG93bmxvYWRcIn0iLCJuYmYiOjE1NTYwMzE4NDIsImV4cCI6MTU1NjAzMjQ0MiwiaXNzIjoiMDAwMDAwMDItMDAwMC0wZmYxLWNlMDAtMDAwMDAwMDAwMDAwQDY3YjU1ZTEwLTY1OTAtNDY1Yy05NzA5LTA0ZjFhMmRmYzQzYyIsImF1ZCI6IjAwMDAwMDAyLTAwMDAtMGZmMS1jZTAwLTAwMDAwMDAwMDAwMC9hdHRhY2htZW50cy5vZmZpY2UubmV0QDY3YjU1ZTEwLTY1OTAtNDY1Yy05NzA5LTA0ZjFhMmRmYzQzYyJ9.i4Q04ce3QnkF4ylKRuh674J5OcBHSCczqsbe6kLIV5rW_LpOIqsXAS4UuVc3poGZRFK7x162nbXiqvHAHOjDoIcU1e8RwOHgqsL5GMC6UC3vxg9NaORHnxtVlvFT5LV8YWJlhDbnkTn7L6NRwZh_ZBjLn0uA4YtyA47ABEHfsBxIfOOQ6dnB0D2hmn4a0OqFEyiHIU4P-CqdsBVsyhx3jfkI2yRxkHODZiYt3wu5dMWdLOZvdhIHXm-IzgvL_vhMjpyokUeBeOf9HiIpmadeLCv9zT9hHO2QxRQ2rB9JmmUKnhynZBUiji7U0DNULdO4jkUEVbUuqHhiCwT94AftuA&amp;owa=outlook.office.com&amp;isImagePreview=Tr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125356">
            <a:off x="6954257" y="3113750"/>
            <a:ext cx="1537848" cy="20504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16850\Downloads\IMG_905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59222">
            <a:off x="4814346" y="4449810"/>
            <a:ext cx="1700212" cy="22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8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solidFill>
            <a:schemeClr val="bg1"/>
          </a:solidFill>
          <a:ln>
            <a:solidFill>
              <a:schemeClr val="tx1">
                <a:lumMod val="65000"/>
                <a:lumOff val="35000"/>
              </a:schemeClr>
            </a:solidFill>
          </a:ln>
        </p:spPr>
        <p:txBody>
          <a:bodyPr/>
          <a:lstStyle/>
          <a:p>
            <a:endParaRPr lang="fr-CA" dirty="0"/>
          </a:p>
        </p:txBody>
      </p:sp>
      <p:sp>
        <p:nvSpPr>
          <p:cNvPr id="6" name="Espace réservé du contenu 5"/>
          <p:cNvSpPr>
            <a:spLocks noGrp="1"/>
          </p:cNvSpPr>
          <p:nvPr>
            <p:ph sz="quarter" idx="4"/>
          </p:nvPr>
        </p:nvSpPr>
        <p:spPr>
          <a:solidFill>
            <a:schemeClr val="bg1"/>
          </a:solidFill>
          <a:ln>
            <a:solidFill>
              <a:schemeClr val="tx1">
                <a:lumMod val="65000"/>
                <a:lumOff val="35000"/>
              </a:schemeClr>
            </a:solidFill>
          </a:ln>
        </p:spPr>
        <p:txBody>
          <a:bodyPr/>
          <a:lstStyle/>
          <a:p>
            <a:endParaRPr lang="fr-CA" dirty="0"/>
          </a:p>
        </p:txBody>
      </p:sp>
      <p:sp>
        <p:nvSpPr>
          <p:cNvPr id="7" name="Text Box 2"/>
          <p:cNvSpPr txBox="1">
            <a:spLocks noChangeArrowheads="1"/>
          </p:cNvSpPr>
          <p:nvPr/>
        </p:nvSpPr>
        <p:spPr bwMode="auto">
          <a:xfrm>
            <a:off x="685800" y="1527087"/>
            <a:ext cx="7886699" cy="7282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rgbClr val="273E61"/>
                </a:solidFill>
                <a:effectLst/>
                <a:latin typeface="+mj-lt"/>
              </a:rPr>
              <a:t>Es-tu déjà venu jouer dans la cour d’école?</a:t>
            </a:r>
            <a:br>
              <a:rPr kumimoji="0" lang="fr-CA" altLang="fr-FR" sz="1600" b="0" i="0" u="none" strike="noStrike" cap="none" normalizeH="0" baseline="0" dirty="0" smtClean="0">
                <a:ln>
                  <a:noFill/>
                </a:ln>
                <a:solidFill>
                  <a:srgbClr val="273E61"/>
                </a:solidFill>
                <a:effectLst/>
                <a:latin typeface="+mj-lt"/>
              </a:rPr>
            </a:br>
            <a:r>
              <a:rPr kumimoji="0" lang="fr-CA" altLang="fr-FR" sz="1600" b="0" i="0" u="none" strike="noStrike" cap="none" normalizeH="0" baseline="0" dirty="0" smtClean="0">
                <a:ln>
                  <a:noFill/>
                </a:ln>
                <a:solidFill>
                  <a:srgbClr val="273E61"/>
                </a:solidFill>
                <a:effectLst/>
                <a:latin typeface="+mj-lt"/>
              </a:rPr>
              <a:t>Lors des fins de semaine ou durant l’été, viens jouer avec tes parents. Tu y rencontreras peut-être de futurs amis!</a:t>
            </a:r>
            <a:endParaRPr kumimoji="0" lang="fr-FR" altLang="fr-FR" sz="1600" b="0" i="0" u="none" strike="noStrike" cap="none" normalizeH="0" baseline="0" dirty="0" smtClean="0">
              <a:ln>
                <a:noFill/>
              </a:ln>
              <a:solidFill>
                <a:schemeClr val="tx1"/>
              </a:solidFill>
              <a:effectLst/>
              <a:latin typeface="+mj-lt"/>
            </a:endParaRPr>
          </a:p>
        </p:txBody>
      </p:sp>
      <p:sp>
        <p:nvSpPr>
          <p:cNvPr id="9" name="ZoneTexte 8"/>
          <p:cNvSpPr txBox="1"/>
          <p:nvPr/>
        </p:nvSpPr>
        <p:spPr>
          <a:xfrm>
            <a:off x="287383" y="757646"/>
            <a:ext cx="7828564"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La cour d’école</a:t>
            </a:r>
            <a:endParaRPr lang="fr-CA" sz="4400" dirty="0">
              <a:solidFill>
                <a:srgbClr val="4795C5"/>
              </a:solidFill>
              <a:effectLst>
                <a:outerShdw blurRad="38100" dist="38100" dir="2700000" algn="tl">
                  <a:srgbClr val="000000">
                    <a:alpha val="43137"/>
                  </a:srgbClr>
                </a:outerShdw>
              </a:effectLst>
              <a:latin typeface="+mj-lt"/>
            </a:endParaRPr>
          </a:p>
        </p:txBody>
      </p:sp>
      <p:sp>
        <p:nvSpPr>
          <p:cNvPr id="10" name="Espace réservé du pied de page 9"/>
          <p:cNvSpPr>
            <a:spLocks noGrp="1"/>
          </p:cNvSpPr>
          <p:nvPr>
            <p:ph type="ftr" sz="quarter" idx="11"/>
          </p:nvPr>
        </p:nvSpPr>
        <p:spPr/>
        <p:txBody>
          <a:bodyPr/>
          <a:lstStyle/>
          <a:p>
            <a:endParaRPr lang="fr-CA"/>
          </a:p>
        </p:txBody>
      </p:sp>
      <p:pic>
        <p:nvPicPr>
          <p:cNvPr id="1026" name="Picture 2" descr="C:\Users\16850\Downloads\IMG_9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83" y="2438400"/>
            <a:ext cx="4191000" cy="3848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6850\Downloads\IMG_9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149" y="2438400"/>
            <a:ext cx="4191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3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1114697" y="2299064"/>
            <a:ext cx="6842941" cy="3708446"/>
          </a:xfrm>
          <a:solidFill>
            <a:schemeClr val="bg1"/>
          </a:solidFill>
          <a:ln>
            <a:solidFill>
              <a:schemeClr val="tx1">
                <a:lumMod val="65000"/>
                <a:lumOff val="35000"/>
              </a:schemeClr>
            </a:solidFill>
          </a:ln>
        </p:spPr>
        <p:txBody>
          <a:bodyPr/>
          <a:lstStyle/>
          <a:p>
            <a:endParaRPr lang="fr-CA" dirty="0"/>
          </a:p>
        </p:txBody>
      </p:sp>
      <p:sp>
        <p:nvSpPr>
          <p:cNvPr id="12" name="Text Box 5"/>
          <p:cNvSpPr txBox="1">
            <a:spLocks noChangeArrowheads="1"/>
          </p:cNvSpPr>
          <p:nvPr/>
        </p:nvSpPr>
        <p:spPr bwMode="auto">
          <a:xfrm>
            <a:off x="872308" y="1457419"/>
            <a:ext cx="7727950" cy="925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rgbClr val="273E61"/>
                </a:solidFill>
                <a:effectLst/>
                <a:latin typeface="+mj-lt"/>
              </a:rPr>
              <a:t>Il y a beaucoup de personnes qui travaillent dans une école.</a:t>
            </a:r>
            <a:r>
              <a:rPr kumimoji="0" lang="fr-CA" altLang="fr-FR" sz="1600" b="0" i="0" u="none" strike="noStrike" cap="none" normalizeH="0" dirty="0" smtClean="0">
                <a:ln>
                  <a:noFill/>
                </a:ln>
                <a:solidFill>
                  <a:srgbClr val="273E61"/>
                </a:solidFill>
                <a:effectLst/>
                <a:latin typeface="+mj-lt"/>
              </a:rPr>
              <a:t> Peut-être que tu en rencontreras quelques-uns l’an prochain!</a:t>
            </a:r>
            <a:endParaRPr kumimoji="0" lang="fr-FR" altLang="fr-FR" sz="1600" b="0" i="0" u="none" strike="noStrike" cap="none" normalizeH="0" baseline="0" dirty="0" smtClean="0">
              <a:ln>
                <a:noFill/>
              </a:ln>
              <a:solidFill>
                <a:schemeClr val="tx1"/>
              </a:solidFill>
              <a:effectLst/>
              <a:latin typeface="+mj-lt"/>
            </a:endParaRPr>
          </a:p>
        </p:txBody>
      </p:sp>
      <p:sp>
        <p:nvSpPr>
          <p:cNvPr id="14" name="ZoneTexte 13"/>
          <p:cNvSpPr txBox="1"/>
          <p:nvPr/>
        </p:nvSpPr>
        <p:spPr>
          <a:xfrm>
            <a:off x="522514" y="687978"/>
            <a:ext cx="5486400" cy="769441"/>
          </a:xfrm>
          <a:prstGeom prst="rect">
            <a:avLst/>
          </a:prstGeom>
          <a:noFill/>
        </p:spPr>
        <p:txBody>
          <a:bodyPr wrap="square" rtlCol="0">
            <a:spAutoFit/>
          </a:bodyPr>
          <a:lstStyle/>
          <a:p>
            <a:r>
              <a:rPr lang="fr-CA" sz="4400" dirty="0" smtClean="0">
                <a:solidFill>
                  <a:srgbClr val="4795C5"/>
                </a:solidFill>
                <a:effectLst>
                  <a:outerShdw blurRad="38100" dist="38100" dir="2700000" algn="tl">
                    <a:srgbClr val="000000">
                      <a:alpha val="43137"/>
                    </a:srgbClr>
                  </a:outerShdw>
                </a:effectLst>
                <a:latin typeface="+mj-lt"/>
              </a:rPr>
              <a:t>Le personnel de l’école</a:t>
            </a:r>
            <a:endParaRPr lang="fr-CA" sz="4400" dirty="0">
              <a:solidFill>
                <a:srgbClr val="4795C5"/>
              </a:solidFill>
              <a:effectLst>
                <a:outerShdw blurRad="38100" dist="38100" dir="2700000" algn="tl">
                  <a:srgbClr val="000000">
                    <a:alpha val="43137"/>
                  </a:srgbClr>
                </a:outerShdw>
              </a:effectLst>
              <a:latin typeface="+mj-lt"/>
            </a:endParaRPr>
          </a:p>
        </p:txBody>
      </p:sp>
      <p:sp>
        <p:nvSpPr>
          <p:cNvPr id="15" name="Espace réservé du pied de page 14"/>
          <p:cNvSpPr>
            <a:spLocks noGrp="1"/>
          </p:cNvSpPr>
          <p:nvPr>
            <p:ph type="ftr" sz="quarter" idx="11"/>
          </p:nvPr>
        </p:nvSpPr>
        <p:spPr/>
        <p:txBody>
          <a:bodyPr/>
          <a:lstStyle/>
          <a:p>
            <a:endParaRPr lang="fr-CA"/>
          </a:p>
        </p:txBody>
      </p:sp>
      <p:pic>
        <p:nvPicPr>
          <p:cNvPr id="2050" name="Picture 2" descr="C:\Users\16850\Downloads\IMG_90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50" y="2114550"/>
            <a:ext cx="70675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57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706</Words>
  <Application>Microsoft Office PowerPoint</Application>
  <PresentationFormat>Affichage à l'écran (4:3)</PresentationFormat>
  <Paragraphs>83</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 du « Comité local de transition »  commission scolaire de la Capitale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Blanchard Marie-Claude</dc:creator>
  <cp:lastModifiedBy>St-Arnaud Genevieve</cp:lastModifiedBy>
  <cp:revision>31</cp:revision>
  <cp:lastPrinted>2019-01-29T13:58:02Z</cp:lastPrinted>
  <dcterms:created xsi:type="dcterms:W3CDTF">2019-01-17T15:29:43Z</dcterms:created>
  <dcterms:modified xsi:type="dcterms:W3CDTF">2019-06-06T14:53:24Z</dcterms:modified>
</cp:coreProperties>
</file>